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60" r:id="rId4"/>
    <p:sldId id="262" r:id="rId5"/>
    <p:sldId id="263" r:id="rId6"/>
    <p:sldId id="264" r:id="rId7"/>
    <p:sldId id="257" r:id="rId8"/>
    <p:sldId id="286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61" r:id="rId17"/>
    <p:sldId id="275" r:id="rId18"/>
    <p:sldId id="276" r:id="rId19"/>
    <p:sldId id="272" r:id="rId20"/>
    <p:sldId id="273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igura a mano liber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326D4C-01A3-4CF8-81B1-DF394682E3E6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0AB4265-1A26-4E3E-A330-C85AF412A5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0C4D-B5C7-4CD4-AD6C-19D0930610D5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7146-3E0C-46B2-85C6-28B8BD72FA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D90E-6C14-4534-9A2F-C9CB24F04F9D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8367-F02E-48C6-BF07-EC2D3C7C79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C101-817F-4278-9DFD-8A79FCA4B2D7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5ECB-DAF6-4FC6-9BDE-5DB3101FB9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177B50-4B50-4FB3-95A7-400EBCE7D691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BA79A8-72A7-4BAB-B5B4-8E8EDD0595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80DD6B-7013-4D32-B950-CF8B676117FD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E57EC3-8C57-4A57-A2BA-4AF3C16FBD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F5276C-BD0A-4F61-8CB3-029FAD39C355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B91141-E234-4FBC-B640-B23D3E33A1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7EEA79-2319-401C-8D1D-83F8AED6806A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8AA9C8-E588-4A71-8F2A-CD78CF988B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FAF06-6FA3-4A09-B0BF-43BE51D390AC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578CA-0A6D-4FD7-94B8-CCFFAA1938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D7D7B2-8E14-4C2C-859B-66F07BD57722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015299-E372-44A7-BA42-8F9B191451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4B8103-A9A8-4E94-852E-75A686D4D071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07D324-BBC7-42BD-8E49-DFEDCCAD85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1CED2F-3E9C-4396-AF2B-CAF7BEB1F378}" type="datetimeFigureOut">
              <a:rPr lang="it-IT"/>
              <a:pPr>
                <a:defRPr/>
              </a:pPr>
              <a:t>30/05/2014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77C821-BA87-4ED7-B745-C64E3262AA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6" r:id="rId6"/>
    <p:sldLayoutId id="2147483730" r:id="rId7"/>
    <p:sldLayoutId id="2147483737" r:id="rId8"/>
    <p:sldLayoutId id="2147483738" r:id="rId9"/>
    <p:sldLayoutId id="2147483729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Processi di valutazione e autovalutazione nella scuola delle competenze</a:t>
            </a:r>
          </a:p>
        </p:txBody>
      </p:sp>
      <p:sp>
        <p:nvSpPr>
          <p:cNvPr id="13314" name="Sottotito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it-IT" smtClean="0"/>
              <a:t>MAILA PENTUCCI</a:t>
            </a:r>
          </a:p>
          <a:p>
            <a:pPr marR="0"/>
            <a:r>
              <a:rPr lang="it-IT" smtClean="0"/>
              <a:t>Civitanova Marche, 27 maggio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Ha come oggetto i risultati conseguiti dalla istituzione scolastica nel suo complesso</a:t>
            </a:r>
          </a:p>
          <a:p>
            <a:r>
              <a:rPr lang="it-IT" smtClean="0"/>
              <a:t>Autoanalisi d’istituto (valutatori interni ed esterni)</a:t>
            </a:r>
          </a:p>
          <a:p>
            <a:r>
              <a:rPr lang="it-IT" smtClean="0"/>
              <a:t>Progetto Vales (valutatori esterni)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Valutazione d’Istituto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Il SNV ha il compito di rilevare la qualità dell’intero sistema scolastico, fornendo alle scuole, alle famiglie, e alla comunità sociale, al Parlamento, al Governo elementi di informazione essenziale circa la salute e la criticità del nostro sistema scolastico.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L’Istituto </a:t>
            </a:r>
            <a:r>
              <a:rPr lang="it-IT" dirty="0"/>
              <a:t>nazionale di valutazione rileva e misura gli apprendimenti con riferimento ai traguardi e agli obiettivi previsti dalle Indicazioni, </a:t>
            </a:r>
            <a:r>
              <a:rPr lang="it-IT" dirty="0" smtClean="0"/>
              <a:t>promuovendo</a:t>
            </a:r>
            <a:r>
              <a:rPr lang="it-IT" dirty="0"/>
              <a:t>, altresì, una cultura della valutazione che scoraggi qualunque forma di addestramento finalizzata all’esclusivo superamento delle prove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Valutazione del sistema scolastico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it-IT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INDICATORI NECESSARI: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it-IT" dirty="0" smtClean="0"/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Indicatori di risultato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Indicatori di processo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Indicatori di contesto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Valutazione del sistema scolastico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Affidata alla cultura professionale dei docenti e alla consapevolezza delle singole scuole (</a:t>
            </a:r>
            <a:r>
              <a:rPr lang="it-IT" dirty="0" err="1" smtClean="0"/>
              <a:t>Pedrizzi</a:t>
            </a:r>
            <a:r>
              <a:rPr lang="it-IT" dirty="0" smtClean="0"/>
              <a:t>, 2003)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Attribuzione dei voti personale, disomogenea, arbitraria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Manca una cultura della valutazione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Sospetto vs. valutazione esterna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Sovrapposizione tra valutazione, misurazione, certificazione (</a:t>
            </a:r>
            <a:r>
              <a:rPr lang="it-IT" dirty="0" err="1" smtClean="0"/>
              <a:t>Giannandrea</a:t>
            </a:r>
            <a:r>
              <a:rPr lang="it-IT" dirty="0" smtClean="0"/>
              <a:t>, 2010)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Scarsa o nulla presenza dell’autovalutazione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>
                <a:solidFill>
                  <a:srgbClr val="FF0000"/>
                </a:solidFill>
              </a:rPr>
              <a:t>Poca consapevolezza del concetto di SISTEMA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valutazione come problematica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DIDATTICA E VALUTAZIONE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La prima regola: togliere il verbo essere da ogni annotazione di tipo valutativo</a:t>
            </a:r>
          </a:p>
          <a:p>
            <a:r>
              <a:rPr lang="it-IT" smtClean="0"/>
              <a:t>La seconda regola: condividere</a:t>
            </a:r>
          </a:p>
          <a:p>
            <a:r>
              <a:rPr lang="it-IT" smtClean="0"/>
              <a:t>La terza regola: consapevolezza dei fini</a:t>
            </a:r>
          </a:p>
          <a:p>
            <a:r>
              <a:rPr lang="it-IT" smtClean="0"/>
              <a:t>La quarta regola: la valutazione ha le sue fasi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valutazione «dell’alunno»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Effetto equazione personale</a:t>
            </a:r>
          </a:p>
          <a:p>
            <a:r>
              <a:rPr lang="it-IT" smtClean="0"/>
              <a:t>Effetto alone</a:t>
            </a:r>
          </a:p>
          <a:p>
            <a:r>
              <a:rPr lang="it-IT" smtClean="0"/>
              <a:t>Effetto Pigmalione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Le distorsioni più frequenti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6863" y="1500188"/>
            <a:ext cx="6010275" cy="4486275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 cosa serve la valutazione?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835150" y="3141663"/>
            <a:ext cx="5473700" cy="792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Studi </a:t>
            </a:r>
            <a:r>
              <a:rPr lang="it-IT" dirty="0"/>
              <a:t>della fine degli anni 90 hanno dimostrato che: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L’uso </a:t>
            </a:r>
            <a:r>
              <a:rPr lang="it-IT" dirty="0"/>
              <a:t>della valutazione in itinere dei progressi genera miglioramento nelle prestazioni finali;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Il </a:t>
            </a:r>
            <a:r>
              <a:rPr lang="it-IT" dirty="0"/>
              <a:t>miglioramento è più consistente nei soggetti più deboli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L’efficacia </a:t>
            </a:r>
            <a:r>
              <a:rPr lang="it-IT" dirty="0"/>
              <a:t>della valutazione formativa è legata a: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Qualità </a:t>
            </a:r>
            <a:r>
              <a:rPr lang="it-IT" dirty="0"/>
              <a:t>dei feedback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Partecipazione </a:t>
            </a:r>
            <a:r>
              <a:rPr lang="it-IT" dirty="0"/>
              <a:t>degli allievi alla valutazione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Miglioramento </a:t>
            </a:r>
            <a:r>
              <a:rPr lang="it-IT" dirty="0"/>
              <a:t>dell’autostima </a:t>
            </a:r>
            <a:endParaRPr lang="it-IT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Ruolo delle attribuzioni di successo (componenti motivazionali)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(</a:t>
            </a:r>
            <a:r>
              <a:rPr lang="it-IT" dirty="0" err="1" smtClean="0"/>
              <a:t>Giannandrea</a:t>
            </a:r>
            <a:r>
              <a:rPr lang="it-IT" dirty="0" smtClean="0"/>
              <a:t>, 2014)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valutazione per l’apprendimento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it-IT" smtClean="0"/>
              <a:t>Se la competenza è un comportamento </a:t>
            </a:r>
            <a:r>
              <a:rPr lang="it-IT" smtClean="0">
                <a:solidFill>
                  <a:srgbClr val="FF0000"/>
                </a:solidFill>
              </a:rPr>
              <a:t>complesso</a:t>
            </a:r>
            <a:r>
              <a:rPr lang="it-IT" smtClean="0"/>
              <a:t>, fatto di disposizioni interne, risorse esterne, momenti decisionali, scelte personali, orchestrazione di schemi, allora essa non è valutabile (= misurabile) secondo un approccio </a:t>
            </a:r>
            <a:r>
              <a:rPr lang="it-IT" smtClean="0">
                <a:solidFill>
                  <a:srgbClr val="FF0000"/>
                </a:solidFill>
              </a:rPr>
              <a:t>semplice</a:t>
            </a:r>
            <a:r>
              <a:rPr lang="it-IT" smtClean="0"/>
              <a:t> (voto, giudizio, scala)</a:t>
            </a:r>
          </a:p>
          <a:p>
            <a:pPr marL="0" indent="0">
              <a:buFont typeface="Wingdings 3" pitchFamily="18" charset="2"/>
              <a:buNone/>
            </a:pPr>
            <a:endParaRPr lang="it-IT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Valutare le competenze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LO STATO DELLE COSE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it-IT" smtClean="0">
                <a:solidFill>
                  <a:srgbClr val="FF0000"/>
                </a:solidFill>
              </a:rPr>
              <a:t>OSSERVARE</a:t>
            </a:r>
            <a:r>
              <a:rPr lang="it-IT" smtClean="0"/>
              <a:t> LA CAPACITA’ DI PORTARE A TERMINE IN MANIERA EFFICACE UN COMPITO COMPLESSO ASSEGNATO O DI RISOLVERE BRILLANTEMENTE UN PROBLEMA CHE SI PRESENTA.</a:t>
            </a:r>
          </a:p>
          <a:p>
            <a:pPr marL="0" indent="0">
              <a:buFont typeface="Wingdings 3" pitchFamily="18" charset="2"/>
              <a:buNone/>
            </a:pPr>
            <a:endParaRPr lang="it-IT" smtClean="0"/>
          </a:p>
          <a:p>
            <a:pPr marL="0" indent="0">
              <a:buFont typeface="Wingdings 3" pitchFamily="18" charset="2"/>
              <a:buNone/>
            </a:pPr>
            <a:r>
              <a:rPr lang="it-IT" smtClean="0"/>
              <a:t>VISIONE D’INSIEME VS SINGOLA PRESTAZIONE</a:t>
            </a:r>
          </a:p>
          <a:p>
            <a:pPr marL="0" indent="0">
              <a:buFont typeface="Wingdings 3" pitchFamily="18" charset="2"/>
              <a:buNone/>
            </a:pPr>
            <a:endParaRPr lang="it-IT" smtClean="0"/>
          </a:p>
          <a:p>
            <a:pPr marL="0" indent="0">
              <a:buFont typeface="Wingdings 3" pitchFamily="18" charset="2"/>
              <a:buNone/>
            </a:pPr>
            <a:endParaRPr lang="it-IT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Come valutare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L’osservazione sistematica e spontanea </a:t>
            </a:r>
          </a:p>
          <a:p>
            <a:r>
              <a:rPr lang="it-IT" smtClean="0"/>
              <a:t>L’importanza data ai momenti esperienziali (compiti autentici – problemi complessi)</a:t>
            </a:r>
          </a:p>
          <a:p>
            <a:r>
              <a:rPr lang="it-IT" smtClean="0"/>
              <a:t>Il ripercorrere singolarmente e/o collettivamente le esperienze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 partire dalla scuola dell’infanzia: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LE PROSPETTIVE (</a:t>
            </a:r>
            <a:r>
              <a:rPr lang="it-IT" dirty="0" err="1" smtClean="0"/>
              <a:t>Pellerey</a:t>
            </a:r>
            <a:r>
              <a:rPr lang="it-IT" dirty="0" smtClean="0"/>
              <a:t>, 2004)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Osservazione sistematica (dimensione intersoggettiva)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Autovalutazione (dimensione soggettiva)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Analisi dei risultati (dimensione oggettiva)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Valutare in verticale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Definire gli elementi osservabili/da osservare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Definire le categorie osservative (rapporto tra aspetti e livelli)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it-IT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Strumenti : rubriche, portfolio, e-portfolio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Osservazione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Motivazioni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Risultati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Orizzonti di senso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Strumenti: interviste, questionari, narrazioni…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Autovalutazione 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Prove per misurare i traguardi raggiunti (compiti semplici)</a:t>
            </a:r>
          </a:p>
          <a:p>
            <a:r>
              <a:rPr lang="it-IT" smtClean="0"/>
              <a:t>Capacità di trasferire le competenze (compiti complessi)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Analisi 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Stimolo chiuso – risposta chiusa</a:t>
            </a:r>
          </a:p>
          <a:p>
            <a:r>
              <a:rPr lang="it-IT" smtClean="0"/>
              <a:t>Stimolo chiuso – risposta aperta</a:t>
            </a:r>
          </a:p>
          <a:p>
            <a:r>
              <a:rPr lang="it-IT" smtClean="0"/>
              <a:t>Stimolo aperto – risposta chiusa</a:t>
            </a:r>
          </a:p>
          <a:p>
            <a:r>
              <a:rPr lang="it-IT" smtClean="0"/>
              <a:t>Stimolo aperto – risposta aperta</a:t>
            </a:r>
          </a:p>
          <a:p>
            <a:endParaRPr lang="it-IT" smtClean="0"/>
          </a:p>
          <a:p>
            <a:r>
              <a:rPr lang="it-IT" smtClean="0"/>
              <a:t>Strutturate</a:t>
            </a:r>
          </a:p>
          <a:p>
            <a:r>
              <a:rPr lang="it-IT" smtClean="0"/>
              <a:t>Semistrutturate</a:t>
            </a:r>
          </a:p>
          <a:p>
            <a:r>
              <a:rPr lang="it-IT" smtClean="0"/>
              <a:t>A basso livello di strutturazione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Prove 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C:\Users\maila\Desktop\20140526_1837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916113"/>
            <a:ext cx="3398838" cy="4532312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Compiti complessi con rubriche di prestazione: esempi (</a:t>
            </a:r>
            <a:r>
              <a:rPr lang="it-IT" dirty="0" err="1" smtClean="0"/>
              <a:t>Castoldi</a:t>
            </a:r>
            <a:r>
              <a:rPr lang="it-IT" dirty="0" smtClean="0"/>
              <a:t>, 2013)</a:t>
            </a:r>
            <a:endParaRPr lang="it-IT" dirty="0"/>
          </a:p>
        </p:txBody>
      </p:sp>
      <p:pic>
        <p:nvPicPr>
          <p:cNvPr id="39939" name="Picture 4" descr="C:\Users\maila\Desktop\20140526_1838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773238"/>
            <a:ext cx="3644900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C:\Users\maila\Desktop\20140526_1839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6738" y="1692275"/>
            <a:ext cx="5470525" cy="4103688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Esempio 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L. Giannandrea, Valutazione come formazione, Eum, 2010</a:t>
            </a:r>
          </a:p>
          <a:p>
            <a:r>
              <a:rPr lang="it-IT" smtClean="0"/>
              <a:t>M. Castoldi, Curricolo per competenze: percorsi e strumenti, Carocci, 2013</a:t>
            </a:r>
          </a:p>
          <a:p>
            <a:r>
              <a:rPr lang="it-IT" smtClean="0"/>
              <a:t>M. Pellerey, Le competenze individuali e il portfolio, La Nuova Italia, 2004</a:t>
            </a:r>
          </a:p>
          <a:p>
            <a:r>
              <a:rPr lang="it-IT" smtClean="0"/>
              <a:t>G. Domenici, Manuale della valutazione scolastica, Laterza, 1996</a:t>
            </a:r>
          </a:p>
          <a:p>
            <a:r>
              <a:rPr lang="it-IT" smtClean="0"/>
              <a:t>B. Vertecchi, Decisione didattica e valutazione, La Nuova Italia, 1993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Bibliografia minima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Ogni </a:t>
            </a:r>
            <a:r>
              <a:rPr lang="it-IT" dirty="0"/>
              <a:t>alunno ha diritto ad una valutazione </a:t>
            </a:r>
            <a:r>
              <a:rPr lang="it-IT" dirty="0">
                <a:solidFill>
                  <a:srgbClr val="FF0000"/>
                </a:solidFill>
              </a:rPr>
              <a:t>trasparente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FF0000"/>
                </a:solidFill>
              </a:rPr>
              <a:t>tempestiva</a:t>
            </a:r>
            <a:endParaRPr lang="it-IT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it-IT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/>
              <a:t>la valutazione, che è espressa in decimi, ha per oggetto </a:t>
            </a: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processo</a:t>
            </a:r>
            <a:r>
              <a:rPr lang="it-IT" dirty="0" smtClean="0"/>
              <a:t> </a:t>
            </a:r>
            <a:r>
              <a:rPr lang="it-IT" dirty="0"/>
              <a:t>di apprendimento, il comportamento e </a:t>
            </a:r>
            <a:r>
              <a:rPr lang="it-IT" dirty="0" smtClean="0"/>
              <a:t>il rendimento </a:t>
            </a:r>
            <a:r>
              <a:rPr lang="it-IT" dirty="0"/>
              <a:t>scolastico complessivo degli alunni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it-IT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/>
              <a:t>la valutazione concorre ai processi di </a:t>
            </a:r>
            <a:r>
              <a:rPr lang="it-IT" dirty="0">
                <a:solidFill>
                  <a:srgbClr val="FF0000"/>
                </a:solidFill>
              </a:rPr>
              <a:t>autovalutazione</a:t>
            </a:r>
            <a:r>
              <a:rPr lang="it-IT" dirty="0"/>
              <a:t> </a:t>
            </a:r>
            <a:r>
              <a:rPr lang="it-IT" dirty="0" smtClean="0"/>
              <a:t>degli alunni</a:t>
            </a:r>
            <a:r>
              <a:rPr lang="it-IT" dirty="0"/>
              <a:t>, al miglioramento dei livelli di conoscenza e al </a:t>
            </a:r>
            <a:r>
              <a:rPr lang="it-IT" dirty="0" smtClean="0"/>
              <a:t>loro successo </a:t>
            </a:r>
            <a:r>
              <a:rPr lang="it-IT" dirty="0"/>
              <a:t>formativo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/>
              <a:t>le verifiche intermedie e le valutazioni periodiche e </a:t>
            </a:r>
            <a:r>
              <a:rPr lang="it-IT" dirty="0" smtClean="0"/>
              <a:t>finali devono </a:t>
            </a:r>
            <a:r>
              <a:rPr lang="it-IT" dirty="0"/>
              <a:t>essere </a:t>
            </a:r>
            <a:r>
              <a:rPr lang="it-IT" dirty="0">
                <a:solidFill>
                  <a:srgbClr val="FF0000"/>
                </a:solidFill>
              </a:rPr>
              <a:t>coerenti con gli obiettivi di </a:t>
            </a:r>
            <a:r>
              <a:rPr lang="it-IT" dirty="0" smtClean="0">
                <a:solidFill>
                  <a:srgbClr val="FF0000"/>
                </a:solidFill>
              </a:rPr>
              <a:t>apprendimento previsti </a:t>
            </a:r>
            <a:r>
              <a:rPr lang="it-IT" dirty="0">
                <a:solidFill>
                  <a:srgbClr val="FF0000"/>
                </a:solidFill>
              </a:rPr>
              <a:t>dal </a:t>
            </a:r>
            <a:r>
              <a:rPr lang="it-IT" dirty="0" err="1">
                <a:solidFill>
                  <a:srgbClr val="FF0000"/>
                </a:solidFill>
              </a:rPr>
              <a:t>P.O.F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t-IT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i="1" dirty="0" smtClean="0"/>
              <a:t>(legge 169/2008; DPR 122/2009)</a:t>
            </a:r>
            <a:endParaRPr lang="it-IT" i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I principi di riferimento: la normativa vigente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it-IT" smtClean="0"/>
              <a:t>La valutazione </a:t>
            </a:r>
            <a:r>
              <a:rPr lang="it-IT" smtClean="0">
                <a:solidFill>
                  <a:srgbClr val="FF0000"/>
                </a:solidFill>
              </a:rPr>
              <a:t>precede, accompagna e segue </a:t>
            </a:r>
            <a:r>
              <a:rPr lang="it-IT" smtClean="0"/>
              <a:t>i percorsi curricolari. </a:t>
            </a:r>
          </a:p>
          <a:p>
            <a:pPr marL="0" indent="0">
              <a:buFont typeface="Wingdings 3" pitchFamily="18" charset="2"/>
              <a:buNone/>
            </a:pPr>
            <a:r>
              <a:rPr lang="it-IT" smtClean="0"/>
              <a:t>Attiva le azioni da intraprendere, regola quelle </a:t>
            </a:r>
          </a:p>
          <a:p>
            <a:pPr marL="0" indent="0">
              <a:buFont typeface="Wingdings 3" pitchFamily="18" charset="2"/>
              <a:buNone/>
            </a:pPr>
            <a:r>
              <a:rPr lang="it-IT" smtClean="0"/>
              <a:t>avviate, promuove il bilancio critico su quelle </a:t>
            </a:r>
          </a:p>
          <a:p>
            <a:pPr marL="0" indent="0">
              <a:buFont typeface="Wingdings 3" pitchFamily="18" charset="2"/>
              <a:buNone/>
            </a:pPr>
            <a:r>
              <a:rPr lang="it-IT" smtClean="0"/>
              <a:t>condotte a termine. </a:t>
            </a:r>
          </a:p>
          <a:p>
            <a:pPr marL="0" indent="0">
              <a:buFont typeface="Wingdings 3" pitchFamily="18" charset="2"/>
              <a:buNone/>
            </a:pPr>
            <a:r>
              <a:rPr lang="it-IT" smtClean="0"/>
              <a:t>Assume una preminente </a:t>
            </a:r>
            <a:r>
              <a:rPr lang="it-IT" smtClean="0">
                <a:solidFill>
                  <a:srgbClr val="FF0000"/>
                </a:solidFill>
              </a:rPr>
              <a:t>funzione formativa</a:t>
            </a:r>
            <a:r>
              <a:rPr lang="it-IT" smtClean="0"/>
              <a:t>, di </a:t>
            </a:r>
          </a:p>
          <a:p>
            <a:pPr marL="0" indent="0">
              <a:buFont typeface="Wingdings 3" pitchFamily="18" charset="2"/>
              <a:buNone/>
            </a:pPr>
            <a:r>
              <a:rPr lang="it-IT" smtClean="0"/>
              <a:t>accompagnamento dei processi di apprendimento e di stimolo al miglioramento continuo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Dalle Indicazioni nazionali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it-IT" smtClean="0"/>
              <a:t>Alle singole istituzioni scolastiche spetta, inoltre, la responsabilità </a:t>
            </a:r>
            <a:r>
              <a:rPr lang="it-IT" smtClean="0">
                <a:solidFill>
                  <a:srgbClr val="FF0000"/>
                </a:solidFill>
              </a:rPr>
              <a:t>dell’autovalutazione</a:t>
            </a:r>
            <a:r>
              <a:rPr lang="it-IT" smtClean="0"/>
              <a:t>, che ha la funzione di introdurre modalità </a:t>
            </a:r>
            <a:r>
              <a:rPr lang="it-IT" smtClean="0">
                <a:solidFill>
                  <a:srgbClr val="FF0000"/>
                </a:solidFill>
              </a:rPr>
              <a:t>riflessive</a:t>
            </a:r>
            <a:r>
              <a:rPr lang="it-IT" smtClean="0"/>
              <a:t> sull’intera organizzazione dell’offerta educativa e didattica della scuola, per svilupparne l’efficacia, anche attraverso dati di rendicontazione sociale o emergenti da valutazioni esterne.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Dalle Indicazioni nazionali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it-IT" smtClean="0"/>
              <a:t>La promozione </a:t>
            </a:r>
            <a:r>
              <a:rPr lang="it-IT" smtClean="0">
                <a:solidFill>
                  <a:srgbClr val="FF0000"/>
                </a:solidFill>
              </a:rPr>
              <a:t>insieme</a:t>
            </a:r>
            <a:r>
              <a:rPr lang="it-IT" smtClean="0"/>
              <a:t> di autovalutazione e valutazione costituisce la condizione decisiva per il miglioramento delle scuole e del sistema di istruzione, poiché unisce il rigore delle procedure di verifica con la riflessione dei docenti coinvolti nella stessa classe, nella stessa area disciplinare, nella stessa scuola o operanti in rete con docenti di altre scuole.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Dalle Indicazioni nazionali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Valutazione degli apprendimenti (assessment)</a:t>
            </a:r>
          </a:p>
          <a:p>
            <a:r>
              <a:rPr lang="it-IT" smtClean="0"/>
              <a:t>Valutazione di istituto</a:t>
            </a:r>
          </a:p>
          <a:p>
            <a:r>
              <a:rPr lang="it-IT" smtClean="0"/>
              <a:t>Valutazione del sistema scolastico (evaluation)</a:t>
            </a:r>
          </a:p>
          <a:p>
            <a:r>
              <a:rPr lang="it-IT" smtClean="0"/>
              <a:t>Autovalutazione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valutazione è un sistema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it-IT" smtClean="0"/>
              <a:t>Raccolta sistematica e interpretazione di dati che conduce, come parte integrante del processo didattico, ad un giudizio di valore che mira all’azione. (Beeby, 1977)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pPr>
              <a:buFont typeface="Wingdings 3" pitchFamily="18" charset="2"/>
              <a:buNone/>
            </a:pPr>
            <a:r>
              <a:rPr lang="it-IT" smtClean="0"/>
              <a:t>Mira all’azione = ha risvolti di tipo immediatamente operativo (Wolf, 1987)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pPr>
              <a:buFont typeface="Wingdings 3" pitchFamily="18" charset="2"/>
              <a:buNone/>
            </a:pPr>
            <a:r>
              <a:rPr lang="it-IT" smtClean="0">
                <a:solidFill>
                  <a:srgbClr val="FF0000"/>
                </a:solidFill>
              </a:rPr>
              <a:t>SCOPO</a:t>
            </a:r>
            <a:r>
              <a:rPr lang="it-IT" smtClean="0"/>
              <a:t>: CAMBIAMENTO, MIGLIORAMENTO DELLA PRATICA; UN’AZIONE SULLA REALTA’.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Educational </a:t>
            </a:r>
            <a:r>
              <a:rPr lang="it-IT" dirty="0" err="1" smtClean="0"/>
              <a:t>Evaluation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Gli aspetti rilevabili dell’apprendimento (acquisizione di conoscenze – abilità / sapere – saper fare)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I progressi ottenuti rispetto ad un livello di partenza (migliorare, progredire, potenziare)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Ma attenzione a: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Fattori che hanno condizionato i livelli raggiunti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/>
              <a:t>AGENTE DI VALUTAZIONE: IL SINGOLO DOCENTE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Valutazione degli apprendimenti («dell’alunno»)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773</Words>
  <Application>Microsoft Office PowerPoint</Application>
  <PresentationFormat>Presentazione su schermo (4:3)</PresentationFormat>
  <Paragraphs>102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8</vt:i4>
      </vt:variant>
      <vt:variant>
        <vt:lpstr>Titoli diapositive</vt:lpstr>
      </vt:variant>
      <vt:variant>
        <vt:i4>29</vt:i4>
      </vt:variant>
    </vt:vector>
  </HeadingPairs>
  <TitlesOfParts>
    <vt:vector size="43" baseType="lpstr">
      <vt:lpstr>Lucida Sans Unicode</vt:lpstr>
      <vt:lpstr>Arial</vt:lpstr>
      <vt:lpstr>Wingdings 3</vt:lpstr>
      <vt:lpstr>Verdana</vt:lpstr>
      <vt:lpstr>Wingdings 2</vt:lpstr>
      <vt:lpstr>Calibri</vt:lpstr>
      <vt:lpstr>Viale</vt:lpstr>
      <vt:lpstr>Viale</vt:lpstr>
      <vt:lpstr>Viale</vt:lpstr>
      <vt:lpstr>Viale</vt:lpstr>
      <vt:lpstr>Viale</vt:lpstr>
      <vt:lpstr>Viale</vt:lpstr>
      <vt:lpstr>Viale</vt:lpstr>
      <vt:lpstr>Viale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 di valutazione e autovalutazione nella scuola delle competenze</dc:title>
  <dc:creator>maila</dc:creator>
  <cp:lastModifiedBy>admin</cp:lastModifiedBy>
  <cp:revision>28</cp:revision>
  <dcterms:created xsi:type="dcterms:W3CDTF">2014-05-20T16:23:44Z</dcterms:created>
  <dcterms:modified xsi:type="dcterms:W3CDTF">2014-05-30T10:34:17Z</dcterms:modified>
</cp:coreProperties>
</file>