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72" r:id="rId9"/>
    <p:sldId id="274" r:id="rId10"/>
    <p:sldId id="275" r:id="rId11"/>
    <p:sldId id="273" r:id="rId12"/>
    <p:sldId id="276" r:id="rId13"/>
    <p:sldId id="264" r:id="rId14"/>
    <p:sldId id="265" r:id="rId15"/>
    <p:sldId id="267" r:id="rId16"/>
    <p:sldId id="268" r:id="rId17"/>
    <p:sldId id="266" r:id="rId18"/>
    <p:sldId id="269" r:id="rId19"/>
    <p:sldId id="271" r:id="rId20"/>
    <p:sldId id="270"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53FBF4-E22E-40FD-8042-9A6AFA5AD6B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729244A-7342-43DC-B3EF-0618949C77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B6C560E-70FC-489B-9601-7DFDB0BEC0DF}"/>
              </a:ext>
            </a:extLst>
          </p:cNvPr>
          <p:cNvSpPr>
            <a:spLocks noGrp="1"/>
          </p:cNvSpPr>
          <p:nvPr>
            <p:ph type="dt" sz="half" idx="10"/>
          </p:nvPr>
        </p:nvSpPr>
        <p:spPr/>
        <p:txBody>
          <a:bodyPr/>
          <a:lstStyle/>
          <a:p>
            <a:fld id="{B67F8CBF-DE7F-420F-AB49-D3C41CBF7F01}" type="datetimeFigureOut">
              <a:rPr lang="it-IT" smtClean="0"/>
              <a:t>28/12/2022</a:t>
            </a:fld>
            <a:endParaRPr lang="it-IT"/>
          </a:p>
        </p:txBody>
      </p:sp>
      <p:sp>
        <p:nvSpPr>
          <p:cNvPr id="5" name="Segnaposto piè di pagina 4">
            <a:extLst>
              <a:ext uri="{FF2B5EF4-FFF2-40B4-BE49-F238E27FC236}">
                <a16:creationId xmlns:a16="http://schemas.microsoft.com/office/drawing/2014/main" id="{C3BF94C2-81DF-4F3C-9933-EAE3EE913B5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E8B71B3-992D-4D4D-A334-0937D062D53A}"/>
              </a:ext>
            </a:extLst>
          </p:cNvPr>
          <p:cNvSpPr>
            <a:spLocks noGrp="1"/>
          </p:cNvSpPr>
          <p:nvPr>
            <p:ph type="sldNum" sz="quarter" idx="12"/>
          </p:nvPr>
        </p:nvSpPr>
        <p:spPr/>
        <p:txBody>
          <a:bodyPr/>
          <a:lstStyle/>
          <a:p>
            <a:fld id="{8A8FD5BE-9725-4CAC-A22A-FBEB999957B8}" type="slidenum">
              <a:rPr lang="it-IT" smtClean="0"/>
              <a:t>‹N›</a:t>
            </a:fld>
            <a:endParaRPr lang="it-IT"/>
          </a:p>
        </p:txBody>
      </p:sp>
    </p:spTree>
    <p:extLst>
      <p:ext uri="{BB962C8B-B14F-4D97-AF65-F5344CB8AC3E}">
        <p14:creationId xmlns:p14="http://schemas.microsoft.com/office/powerpoint/2010/main" val="2570703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FE89FF-83D4-422E-937A-B13C284B14C7}"/>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D7B1E3F-A1EB-41AB-A5FA-8710BADE1D9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4811A29-0BE2-4546-A52B-A91E19E118E9}"/>
              </a:ext>
            </a:extLst>
          </p:cNvPr>
          <p:cNvSpPr>
            <a:spLocks noGrp="1"/>
          </p:cNvSpPr>
          <p:nvPr>
            <p:ph type="dt" sz="half" idx="10"/>
          </p:nvPr>
        </p:nvSpPr>
        <p:spPr/>
        <p:txBody>
          <a:bodyPr/>
          <a:lstStyle/>
          <a:p>
            <a:fld id="{B67F8CBF-DE7F-420F-AB49-D3C41CBF7F01}" type="datetimeFigureOut">
              <a:rPr lang="it-IT" smtClean="0"/>
              <a:t>28/12/2022</a:t>
            </a:fld>
            <a:endParaRPr lang="it-IT"/>
          </a:p>
        </p:txBody>
      </p:sp>
      <p:sp>
        <p:nvSpPr>
          <p:cNvPr id="5" name="Segnaposto piè di pagina 4">
            <a:extLst>
              <a:ext uri="{FF2B5EF4-FFF2-40B4-BE49-F238E27FC236}">
                <a16:creationId xmlns:a16="http://schemas.microsoft.com/office/drawing/2014/main" id="{5422C00C-7463-4E86-BAFA-EDFA3014316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978EEBC-D774-420C-86D4-FBBEEBA85F15}"/>
              </a:ext>
            </a:extLst>
          </p:cNvPr>
          <p:cNvSpPr>
            <a:spLocks noGrp="1"/>
          </p:cNvSpPr>
          <p:nvPr>
            <p:ph type="sldNum" sz="quarter" idx="12"/>
          </p:nvPr>
        </p:nvSpPr>
        <p:spPr/>
        <p:txBody>
          <a:bodyPr/>
          <a:lstStyle/>
          <a:p>
            <a:fld id="{8A8FD5BE-9725-4CAC-A22A-FBEB999957B8}" type="slidenum">
              <a:rPr lang="it-IT" smtClean="0"/>
              <a:t>‹N›</a:t>
            </a:fld>
            <a:endParaRPr lang="it-IT"/>
          </a:p>
        </p:txBody>
      </p:sp>
    </p:spTree>
    <p:extLst>
      <p:ext uri="{BB962C8B-B14F-4D97-AF65-F5344CB8AC3E}">
        <p14:creationId xmlns:p14="http://schemas.microsoft.com/office/powerpoint/2010/main" val="984759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FD75DA3-96B0-4344-82EC-E1C24EB8036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8DB2B37-2B6E-4517-92A7-B6A14C58A42A}"/>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633AB9D-0A3F-4644-AD65-049855BBE24A}"/>
              </a:ext>
            </a:extLst>
          </p:cNvPr>
          <p:cNvSpPr>
            <a:spLocks noGrp="1"/>
          </p:cNvSpPr>
          <p:nvPr>
            <p:ph type="dt" sz="half" idx="10"/>
          </p:nvPr>
        </p:nvSpPr>
        <p:spPr/>
        <p:txBody>
          <a:bodyPr/>
          <a:lstStyle/>
          <a:p>
            <a:fld id="{B67F8CBF-DE7F-420F-AB49-D3C41CBF7F01}" type="datetimeFigureOut">
              <a:rPr lang="it-IT" smtClean="0"/>
              <a:t>28/12/2022</a:t>
            </a:fld>
            <a:endParaRPr lang="it-IT"/>
          </a:p>
        </p:txBody>
      </p:sp>
      <p:sp>
        <p:nvSpPr>
          <p:cNvPr id="5" name="Segnaposto piè di pagina 4">
            <a:extLst>
              <a:ext uri="{FF2B5EF4-FFF2-40B4-BE49-F238E27FC236}">
                <a16:creationId xmlns:a16="http://schemas.microsoft.com/office/drawing/2014/main" id="{6C8AF608-AE84-4A47-9827-294157F81C7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261041A-91B5-4258-913A-A49DDADBE796}"/>
              </a:ext>
            </a:extLst>
          </p:cNvPr>
          <p:cNvSpPr>
            <a:spLocks noGrp="1"/>
          </p:cNvSpPr>
          <p:nvPr>
            <p:ph type="sldNum" sz="quarter" idx="12"/>
          </p:nvPr>
        </p:nvSpPr>
        <p:spPr/>
        <p:txBody>
          <a:bodyPr/>
          <a:lstStyle/>
          <a:p>
            <a:fld id="{8A8FD5BE-9725-4CAC-A22A-FBEB999957B8}" type="slidenum">
              <a:rPr lang="it-IT" smtClean="0"/>
              <a:t>‹N›</a:t>
            </a:fld>
            <a:endParaRPr lang="it-IT"/>
          </a:p>
        </p:txBody>
      </p:sp>
    </p:spTree>
    <p:extLst>
      <p:ext uri="{BB962C8B-B14F-4D97-AF65-F5344CB8AC3E}">
        <p14:creationId xmlns:p14="http://schemas.microsoft.com/office/powerpoint/2010/main" val="4258398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927822-A591-4517-BF64-1C5107DD6F1C}"/>
              </a:ext>
            </a:extLst>
          </p:cNvPr>
          <p:cNvSpPr>
            <a:spLocks noGrp="1"/>
          </p:cNvSpPr>
          <p:nvPr>
            <p:ph type="title"/>
          </p:nvPr>
        </p:nvSpPr>
        <p:spPr>
          <a:xfrm>
            <a:off x="838200" y="365125"/>
            <a:ext cx="10515600" cy="450801"/>
          </a:xfrm>
        </p:spPr>
        <p:txBody>
          <a:bodyPr>
            <a:noAutofit/>
          </a:bodyPr>
          <a:lstStyle>
            <a:lvl1pPr>
              <a:defRPr sz="3600"/>
            </a:lvl1pPr>
          </a:lstStyle>
          <a:p>
            <a:r>
              <a:rPr lang="it-IT"/>
              <a:t>Fare clic per modificare lo stile del titolo dello schema</a:t>
            </a:r>
            <a:endParaRPr lang="it-IT" dirty="0"/>
          </a:p>
        </p:txBody>
      </p:sp>
      <p:sp>
        <p:nvSpPr>
          <p:cNvPr id="3" name="Segnaposto contenuto 2">
            <a:extLst>
              <a:ext uri="{FF2B5EF4-FFF2-40B4-BE49-F238E27FC236}">
                <a16:creationId xmlns:a16="http://schemas.microsoft.com/office/drawing/2014/main" id="{1D0225F3-17DE-4125-86EE-349A5E4E0373}"/>
              </a:ext>
            </a:extLst>
          </p:cNvPr>
          <p:cNvSpPr>
            <a:spLocks noGrp="1"/>
          </p:cNvSpPr>
          <p:nvPr>
            <p:ph idx="1"/>
          </p:nvPr>
        </p:nvSpPr>
        <p:spPr>
          <a:xfrm>
            <a:off x="838200" y="1041009"/>
            <a:ext cx="10515600" cy="5135954"/>
          </a:xfrm>
        </p:spPr>
        <p:txBody>
          <a:bodyPr/>
          <a:lstStyle>
            <a:lvl1pPr>
              <a:defRPr sz="2400"/>
            </a:lvl1pPr>
            <a:lvl2pPr>
              <a:defRPr sz="2000"/>
            </a:lvl2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4" name="Segnaposto data 3">
            <a:extLst>
              <a:ext uri="{FF2B5EF4-FFF2-40B4-BE49-F238E27FC236}">
                <a16:creationId xmlns:a16="http://schemas.microsoft.com/office/drawing/2014/main" id="{E16EB55C-1306-4AC3-8268-C3C78CC39805}"/>
              </a:ext>
            </a:extLst>
          </p:cNvPr>
          <p:cNvSpPr>
            <a:spLocks noGrp="1"/>
          </p:cNvSpPr>
          <p:nvPr>
            <p:ph type="dt" sz="half" idx="10"/>
          </p:nvPr>
        </p:nvSpPr>
        <p:spPr/>
        <p:txBody>
          <a:bodyPr/>
          <a:lstStyle/>
          <a:p>
            <a:fld id="{B67F8CBF-DE7F-420F-AB49-D3C41CBF7F01}" type="datetimeFigureOut">
              <a:rPr lang="it-IT" smtClean="0"/>
              <a:t>28/12/2022</a:t>
            </a:fld>
            <a:endParaRPr lang="it-IT"/>
          </a:p>
        </p:txBody>
      </p:sp>
      <p:sp>
        <p:nvSpPr>
          <p:cNvPr id="5" name="Segnaposto piè di pagina 4">
            <a:extLst>
              <a:ext uri="{FF2B5EF4-FFF2-40B4-BE49-F238E27FC236}">
                <a16:creationId xmlns:a16="http://schemas.microsoft.com/office/drawing/2014/main" id="{2882D133-BBBB-47A1-AE01-0FCE70FB49F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E0C7B89-638B-4C6D-9D7E-5F001224E1AE}"/>
              </a:ext>
            </a:extLst>
          </p:cNvPr>
          <p:cNvSpPr>
            <a:spLocks noGrp="1"/>
          </p:cNvSpPr>
          <p:nvPr>
            <p:ph type="sldNum" sz="quarter" idx="12"/>
          </p:nvPr>
        </p:nvSpPr>
        <p:spPr/>
        <p:txBody>
          <a:bodyPr/>
          <a:lstStyle/>
          <a:p>
            <a:fld id="{8A8FD5BE-9725-4CAC-A22A-FBEB999957B8}" type="slidenum">
              <a:rPr lang="it-IT" smtClean="0"/>
              <a:t>‹N›</a:t>
            </a:fld>
            <a:endParaRPr lang="it-IT"/>
          </a:p>
        </p:txBody>
      </p:sp>
      <p:cxnSp>
        <p:nvCxnSpPr>
          <p:cNvPr id="7" name="Connettore diritto 6">
            <a:extLst>
              <a:ext uri="{FF2B5EF4-FFF2-40B4-BE49-F238E27FC236}">
                <a16:creationId xmlns:a16="http://schemas.microsoft.com/office/drawing/2014/main" id="{C0BB9074-BB40-4E30-A997-1062C1A0B538}"/>
              </a:ext>
            </a:extLst>
          </p:cNvPr>
          <p:cNvCxnSpPr>
            <a:cxnSpLocks/>
          </p:cNvCxnSpPr>
          <p:nvPr/>
        </p:nvCxnSpPr>
        <p:spPr>
          <a:xfrm>
            <a:off x="182880" y="914402"/>
            <a:ext cx="59131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Connettore diritto 7">
            <a:extLst>
              <a:ext uri="{FF2B5EF4-FFF2-40B4-BE49-F238E27FC236}">
                <a16:creationId xmlns:a16="http://schemas.microsoft.com/office/drawing/2014/main" id="{B99F8D80-180A-4FE1-8D51-63E13B01C49F}"/>
              </a:ext>
            </a:extLst>
          </p:cNvPr>
          <p:cNvCxnSpPr>
            <a:cxnSpLocks/>
          </p:cNvCxnSpPr>
          <p:nvPr/>
        </p:nvCxnSpPr>
        <p:spPr>
          <a:xfrm>
            <a:off x="6096000" y="6261370"/>
            <a:ext cx="591312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8922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97A96A-FB33-4045-A8A0-7BADA0C7190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DF0ED1B-62B9-4ADF-9BD3-57866170E2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C2AC0832-B67C-4D1C-9F2E-E8E5D35C66AB}"/>
              </a:ext>
            </a:extLst>
          </p:cNvPr>
          <p:cNvSpPr>
            <a:spLocks noGrp="1"/>
          </p:cNvSpPr>
          <p:nvPr>
            <p:ph type="dt" sz="half" idx="10"/>
          </p:nvPr>
        </p:nvSpPr>
        <p:spPr/>
        <p:txBody>
          <a:bodyPr/>
          <a:lstStyle/>
          <a:p>
            <a:fld id="{B67F8CBF-DE7F-420F-AB49-D3C41CBF7F01}" type="datetimeFigureOut">
              <a:rPr lang="it-IT" smtClean="0"/>
              <a:t>28/12/2022</a:t>
            </a:fld>
            <a:endParaRPr lang="it-IT"/>
          </a:p>
        </p:txBody>
      </p:sp>
      <p:sp>
        <p:nvSpPr>
          <p:cNvPr id="5" name="Segnaposto piè di pagina 4">
            <a:extLst>
              <a:ext uri="{FF2B5EF4-FFF2-40B4-BE49-F238E27FC236}">
                <a16:creationId xmlns:a16="http://schemas.microsoft.com/office/drawing/2014/main" id="{11997677-FE9D-42AA-BBB5-DA81607885A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5752914-88CE-43C0-A210-F273C6286CBF}"/>
              </a:ext>
            </a:extLst>
          </p:cNvPr>
          <p:cNvSpPr>
            <a:spLocks noGrp="1"/>
          </p:cNvSpPr>
          <p:nvPr>
            <p:ph type="sldNum" sz="quarter" idx="12"/>
          </p:nvPr>
        </p:nvSpPr>
        <p:spPr/>
        <p:txBody>
          <a:bodyPr/>
          <a:lstStyle/>
          <a:p>
            <a:fld id="{8A8FD5BE-9725-4CAC-A22A-FBEB999957B8}" type="slidenum">
              <a:rPr lang="it-IT" smtClean="0"/>
              <a:t>‹N›</a:t>
            </a:fld>
            <a:endParaRPr lang="it-IT"/>
          </a:p>
        </p:txBody>
      </p:sp>
    </p:spTree>
    <p:extLst>
      <p:ext uri="{BB962C8B-B14F-4D97-AF65-F5344CB8AC3E}">
        <p14:creationId xmlns:p14="http://schemas.microsoft.com/office/powerpoint/2010/main" val="2641391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252FE1-56E5-4782-A233-9242372AEDC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A4B277C-886B-4D95-A324-9ED87E4C167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26D0D4A-2986-491B-BE2F-CA632EF3413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D0D2DF4-C8C3-4815-BEE8-1C200E0AE368}"/>
              </a:ext>
            </a:extLst>
          </p:cNvPr>
          <p:cNvSpPr>
            <a:spLocks noGrp="1"/>
          </p:cNvSpPr>
          <p:nvPr>
            <p:ph type="dt" sz="half" idx="10"/>
          </p:nvPr>
        </p:nvSpPr>
        <p:spPr/>
        <p:txBody>
          <a:bodyPr/>
          <a:lstStyle/>
          <a:p>
            <a:fld id="{B67F8CBF-DE7F-420F-AB49-D3C41CBF7F01}" type="datetimeFigureOut">
              <a:rPr lang="it-IT" smtClean="0"/>
              <a:t>28/12/2022</a:t>
            </a:fld>
            <a:endParaRPr lang="it-IT"/>
          </a:p>
        </p:txBody>
      </p:sp>
      <p:sp>
        <p:nvSpPr>
          <p:cNvPr id="6" name="Segnaposto piè di pagina 5">
            <a:extLst>
              <a:ext uri="{FF2B5EF4-FFF2-40B4-BE49-F238E27FC236}">
                <a16:creationId xmlns:a16="http://schemas.microsoft.com/office/drawing/2014/main" id="{11B1E94C-2B14-4996-AAB3-18DC0953E8D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432C17A-3F0C-48D4-ABAD-2ED9F7836CD4}"/>
              </a:ext>
            </a:extLst>
          </p:cNvPr>
          <p:cNvSpPr>
            <a:spLocks noGrp="1"/>
          </p:cNvSpPr>
          <p:nvPr>
            <p:ph type="sldNum" sz="quarter" idx="12"/>
          </p:nvPr>
        </p:nvSpPr>
        <p:spPr/>
        <p:txBody>
          <a:bodyPr/>
          <a:lstStyle/>
          <a:p>
            <a:fld id="{8A8FD5BE-9725-4CAC-A22A-FBEB999957B8}" type="slidenum">
              <a:rPr lang="it-IT" smtClean="0"/>
              <a:t>‹N›</a:t>
            </a:fld>
            <a:endParaRPr lang="it-IT"/>
          </a:p>
        </p:txBody>
      </p:sp>
    </p:spTree>
    <p:extLst>
      <p:ext uri="{BB962C8B-B14F-4D97-AF65-F5344CB8AC3E}">
        <p14:creationId xmlns:p14="http://schemas.microsoft.com/office/powerpoint/2010/main" val="708046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141068-D8A2-4916-853C-B3B4D5852833}"/>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B0B9358-108E-43F9-ABEF-98383C893F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F537CEE-FE7C-484C-A617-AA0EA279813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27BFD0A-A47D-4373-840D-CBDEEFC444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AA178AA2-CDB7-4F0A-974D-93327CFDB2C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1A43BD32-0ED1-417C-B4BB-238D08C4E483}"/>
              </a:ext>
            </a:extLst>
          </p:cNvPr>
          <p:cNvSpPr>
            <a:spLocks noGrp="1"/>
          </p:cNvSpPr>
          <p:nvPr>
            <p:ph type="dt" sz="half" idx="10"/>
          </p:nvPr>
        </p:nvSpPr>
        <p:spPr/>
        <p:txBody>
          <a:bodyPr/>
          <a:lstStyle/>
          <a:p>
            <a:fld id="{B67F8CBF-DE7F-420F-AB49-D3C41CBF7F01}" type="datetimeFigureOut">
              <a:rPr lang="it-IT" smtClean="0"/>
              <a:t>28/12/2022</a:t>
            </a:fld>
            <a:endParaRPr lang="it-IT"/>
          </a:p>
        </p:txBody>
      </p:sp>
      <p:sp>
        <p:nvSpPr>
          <p:cNvPr id="8" name="Segnaposto piè di pagina 7">
            <a:extLst>
              <a:ext uri="{FF2B5EF4-FFF2-40B4-BE49-F238E27FC236}">
                <a16:creationId xmlns:a16="http://schemas.microsoft.com/office/drawing/2014/main" id="{9DDE8530-EDF2-4676-A6FA-4A254C805CF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5B200E6D-093C-4E0E-85F3-13D64A920747}"/>
              </a:ext>
            </a:extLst>
          </p:cNvPr>
          <p:cNvSpPr>
            <a:spLocks noGrp="1"/>
          </p:cNvSpPr>
          <p:nvPr>
            <p:ph type="sldNum" sz="quarter" idx="12"/>
          </p:nvPr>
        </p:nvSpPr>
        <p:spPr/>
        <p:txBody>
          <a:bodyPr/>
          <a:lstStyle/>
          <a:p>
            <a:fld id="{8A8FD5BE-9725-4CAC-A22A-FBEB999957B8}" type="slidenum">
              <a:rPr lang="it-IT" smtClean="0"/>
              <a:t>‹N›</a:t>
            </a:fld>
            <a:endParaRPr lang="it-IT"/>
          </a:p>
        </p:txBody>
      </p:sp>
    </p:spTree>
    <p:extLst>
      <p:ext uri="{BB962C8B-B14F-4D97-AF65-F5344CB8AC3E}">
        <p14:creationId xmlns:p14="http://schemas.microsoft.com/office/powerpoint/2010/main" val="821299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F7F792-D37F-45FF-828E-C6F9BF621F7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99DBA15-021C-4DE1-86DF-A937C0251CBD}"/>
              </a:ext>
            </a:extLst>
          </p:cNvPr>
          <p:cNvSpPr>
            <a:spLocks noGrp="1"/>
          </p:cNvSpPr>
          <p:nvPr>
            <p:ph type="dt" sz="half" idx="10"/>
          </p:nvPr>
        </p:nvSpPr>
        <p:spPr/>
        <p:txBody>
          <a:bodyPr/>
          <a:lstStyle/>
          <a:p>
            <a:fld id="{B67F8CBF-DE7F-420F-AB49-D3C41CBF7F01}" type="datetimeFigureOut">
              <a:rPr lang="it-IT" smtClean="0"/>
              <a:t>28/12/2022</a:t>
            </a:fld>
            <a:endParaRPr lang="it-IT"/>
          </a:p>
        </p:txBody>
      </p:sp>
      <p:sp>
        <p:nvSpPr>
          <p:cNvPr id="4" name="Segnaposto piè di pagina 3">
            <a:extLst>
              <a:ext uri="{FF2B5EF4-FFF2-40B4-BE49-F238E27FC236}">
                <a16:creationId xmlns:a16="http://schemas.microsoft.com/office/drawing/2014/main" id="{A2061B0B-8423-4C4E-96A7-78C13F8E3E5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2DD0EA3-545B-4F09-A2DF-AAB0C9900CE8}"/>
              </a:ext>
            </a:extLst>
          </p:cNvPr>
          <p:cNvSpPr>
            <a:spLocks noGrp="1"/>
          </p:cNvSpPr>
          <p:nvPr>
            <p:ph type="sldNum" sz="quarter" idx="12"/>
          </p:nvPr>
        </p:nvSpPr>
        <p:spPr/>
        <p:txBody>
          <a:bodyPr/>
          <a:lstStyle/>
          <a:p>
            <a:fld id="{8A8FD5BE-9725-4CAC-A22A-FBEB999957B8}" type="slidenum">
              <a:rPr lang="it-IT" smtClean="0"/>
              <a:t>‹N›</a:t>
            </a:fld>
            <a:endParaRPr lang="it-IT"/>
          </a:p>
        </p:txBody>
      </p:sp>
    </p:spTree>
    <p:extLst>
      <p:ext uri="{BB962C8B-B14F-4D97-AF65-F5344CB8AC3E}">
        <p14:creationId xmlns:p14="http://schemas.microsoft.com/office/powerpoint/2010/main" val="344078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6D5E54F-67E3-4463-A5FA-4B644785457E}"/>
              </a:ext>
            </a:extLst>
          </p:cNvPr>
          <p:cNvSpPr>
            <a:spLocks noGrp="1"/>
          </p:cNvSpPr>
          <p:nvPr>
            <p:ph type="dt" sz="half" idx="10"/>
          </p:nvPr>
        </p:nvSpPr>
        <p:spPr/>
        <p:txBody>
          <a:bodyPr/>
          <a:lstStyle/>
          <a:p>
            <a:fld id="{B67F8CBF-DE7F-420F-AB49-D3C41CBF7F01}" type="datetimeFigureOut">
              <a:rPr lang="it-IT" smtClean="0"/>
              <a:t>28/12/2022</a:t>
            </a:fld>
            <a:endParaRPr lang="it-IT"/>
          </a:p>
        </p:txBody>
      </p:sp>
      <p:sp>
        <p:nvSpPr>
          <p:cNvPr id="3" name="Segnaposto piè di pagina 2">
            <a:extLst>
              <a:ext uri="{FF2B5EF4-FFF2-40B4-BE49-F238E27FC236}">
                <a16:creationId xmlns:a16="http://schemas.microsoft.com/office/drawing/2014/main" id="{9761BCA7-3C16-4DE2-AE38-F48081BCF31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1A46BA6-9D89-4458-80E8-4BA2E99E2AE0}"/>
              </a:ext>
            </a:extLst>
          </p:cNvPr>
          <p:cNvSpPr>
            <a:spLocks noGrp="1"/>
          </p:cNvSpPr>
          <p:nvPr>
            <p:ph type="sldNum" sz="quarter" idx="12"/>
          </p:nvPr>
        </p:nvSpPr>
        <p:spPr/>
        <p:txBody>
          <a:bodyPr/>
          <a:lstStyle/>
          <a:p>
            <a:fld id="{8A8FD5BE-9725-4CAC-A22A-FBEB999957B8}" type="slidenum">
              <a:rPr lang="it-IT" smtClean="0"/>
              <a:t>‹N›</a:t>
            </a:fld>
            <a:endParaRPr lang="it-IT"/>
          </a:p>
        </p:txBody>
      </p:sp>
    </p:spTree>
    <p:extLst>
      <p:ext uri="{BB962C8B-B14F-4D97-AF65-F5344CB8AC3E}">
        <p14:creationId xmlns:p14="http://schemas.microsoft.com/office/powerpoint/2010/main" val="2729172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140836-B362-4D85-A1EB-17A9120FAE9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3726592-4479-4B6D-9664-5D44B7E3FD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0B12FB6-9670-40F0-8631-24EE99DA47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70F1502-349D-425B-9615-1D0183A55E09}"/>
              </a:ext>
            </a:extLst>
          </p:cNvPr>
          <p:cNvSpPr>
            <a:spLocks noGrp="1"/>
          </p:cNvSpPr>
          <p:nvPr>
            <p:ph type="dt" sz="half" idx="10"/>
          </p:nvPr>
        </p:nvSpPr>
        <p:spPr/>
        <p:txBody>
          <a:bodyPr/>
          <a:lstStyle/>
          <a:p>
            <a:fld id="{B67F8CBF-DE7F-420F-AB49-D3C41CBF7F01}" type="datetimeFigureOut">
              <a:rPr lang="it-IT" smtClean="0"/>
              <a:t>28/12/2022</a:t>
            </a:fld>
            <a:endParaRPr lang="it-IT"/>
          </a:p>
        </p:txBody>
      </p:sp>
      <p:sp>
        <p:nvSpPr>
          <p:cNvPr id="6" name="Segnaposto piè di pagina 5">
            <a:extLst>
              <a:ext uri="{FF2B5EF4-FFF2-40B4-BE49-F238E27FC236}">
                <a16:creationId xmlns:a16="http://schemas.microsoft.com/office/drawing/2014/main" id="{28DCCDA3-C3C3-461E-98AA-201490E66B8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D975EE7-1D06-406B-89C9-7229B6133273}"/>
              </a:ext>
            </a:extLst>
          </p:cNvPr>
          <p:cNvSpPr>
            <a:spLocks noGrp="1"/>
          </p:cNvSpPr>
          <p:nvPr>
            <p:ph type="sldNum" sz="quarter" idx="12"/>
          </p:nvPr>
        </p:nvSpPr>
        <p:spPr/>
        <p:txBody>
          <a:bodyPr/>
          <a:lstStyle/>
          <a:p>
            <a:fld id="{8A8FD5BE-9725-4CAC-A22A-FBEB999957B8}" type="slidenum">
              <a:rPr lang="it-IT" smtClean="0"/>
              <a:t>‹N›</a:t>
            </a:fld>
            <a:endParaRPr lang="it-IT"/>
          </a:p>
        </p:txBody>
      </p:sp>
    </p:spTree>
    <p:extLst>
      <p:ext uri="{BB962C8B-B14F-4D97-AF65-F5344CB8AC3E}">
        <p14:creationId xmlns:p14="http://schemas.microsoft.com/office/powerpoint/2010/main" val="254922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B8C05F-2947-4ADA-9028-01A23DF2D83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019A49F-8578-4EBC-B8C3-78A6AE54CC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p>
        </p:txBody>
      </p:sp>
      <p:sp>
        <p:nvSpPr>
          <p:cNvPr id="4" name="Segnaposto testo 3">
            <a:extLst>
              <a:ext uri="{FF2B5EF4-FFF2-40B4-BE49-F238E27FC236}">
                <a16:creationId xmlns:a16="http://schemas.microsoft.com/office/drawing/2014/main" id="{C8E1CD8B-6D46-4A94-AF6D-EA669F53FB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D07C991-BE5C-422F-AFEB-8036FC1B77AC}"/>
              </a:ext>
            </a:extLst>
          </p:cNvPr>
          <p:cNvSpPr>
            <a:spLocks noGrp="1"/>
          </p:cNvSpPr>
          <p:nvPr>
            <p:ph type="dt" sz="half" idx="10"/>
          </p:nvPr>
        </p:nvSpPr>
        <p:spPr/>
        <p:txBody>
          <a:bodyPr/>
          <a:lstStyle/>
          <a:p>
            <a:fld id="{B67F8CBF-DE7F-420F-AB49-D3C41CBF7F01}" type="datetimeFigureOut">
              <a:rPr lang="it-IT" smtClean="0"/>
              <a:t>28/12/2022</a:t>
            </a:fld>
            <a:endParaRPr lang="it-IT"/>
          </a:p>
        </p:txBody>
      </p:sp>
      <p:sp>
        <p:nvSpPr>
          <p:cNvPr id="6" name="Segnaposto piè di pagina 5">
            <a:extLst>
              <a:ext uri="{FF2B5EF4-FFF2-40B4-BE49-F238E27FC236}">
                <a16:creationId xmlns:a16="http://schemas.microsoft.com/office/drawing/2014/main" id="{115587A4-D9B7-4313-91C0-DB5B667A22E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EE16435-A3E3-47ED-A551-DDA4A656E17B}"/>
              </a:ext>
            </a:extLst>
          </p:cNvPr>
          <p:cNvSpPr>
            <a:spLocks noGrp="1"/>
          </p:cNvSpPr>
          <p:nvPr>
            <p:ph type="sldNum" sz="quarter" idx="12"/>
          </p:nvPr>
        </p:nvSpPr>
        <p:spPr/>
        <p:txBody>
          <a:bodyPr/>
          <a:lstStyle/>
          <a:p>
            <a:fld id="{8A8FD5BE-9725-4CAC-A22A-FBEB999957B8}" type="slidenum">
              <a:rPr lang="it-IT" smtClean="0"/>
              <a:t>‹N›</a:t>
            </a:fld>
            <a:endParaRPr lang="it-IT"/>
          </a:p>
        </p:txBody>
      </p:sp>
    </p:spTree>
    <p:extLst>
      <p:ext uri="{BB962C8B-B14F-4D97-AF65-F5344CB8AC3E}">
        <p14:creationId xmlns:p14="http://schemas.microsoft.com/office/powerpoint/2010/main" val="1115269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FFDAC55-A615-4F64-B279-B02F5887FF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BF0AB5F-E2AF-4FB4-B386-49FBF64984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41A4FFA-CC04-4A41-91EA-540084E97C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7F8CBF-DE7F-420F-AB49-D3C41CBF7F01}" type="datetimeFigureOut">
              <a:rPr lang="it-IT" smtClean="0"/>
              <a:t>28/12/2022</a:t>
            </a:fld>
            <a:endParaRPr lang="it-IT"/>
          </a:p>
        </p:txBody>
      </p:sp>
      <p:sp>
        <p:nvSpPr>
          <p:cNvPr id="5" name="Segnaposto piè di pagina 4">
            <a:extLst>
              <a:ext uri="{FF2B5EF4-FFF2-40B4-BE49-F238E27FC236}">
                <a16:creationId xmlns:a16="http://schemas.microsoft.com/office/drawing/2014/main" id="{26F3AA7A-0869-4966-B534-0AC26A0DED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FCE45E56-4F76-4DD4-8363-F23CC7F713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FD5BE-9725-4CAC-A22A-FBEB999957B8}" type="slidenum">
              <a:rPr lang="it-IT" smtClean="0"/>
              <a:t>‹N›</a:t>
            </a:fld>
            <a:endParaRPr lang="it-IT"/>
          </a:p>
        </p:txBody>
      </p:sp>
    </p:spTree>
    <p:extLst>
      <p:ext uri="{BB962C8B-B14F-4D97-AF65-F5344CB8AC3E}">
        <p14:creationId xmlns:p14="http://schemas.microsoft.com/office/powerpoint/2010/main" val="37280282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2E6249-587A-4CB1-913E-7E76B323DAE8}"/>
              </a:ext>
            </a:extLst>
          </p:cNvPr>
          <p:cNvSpPr>
            <a:spLocks noGrp="1"/>
          </p:cNvSpPr>
          <p:nvPr>
            <p:ph type="ctrTitle"/>
          </p:nvPr>
        </p:nvSpPr>
        <p:spPr/>
        <p:txBody>
          <a:bodyPr/>
          <a:lstStyle/>
          <a:p>
            <a:r>
              <a:rPr lang="it-IT" dirty="0"/>
              <a:t>Il Curricolo di Istituto (</a:t>
            </a:r>
            <a:r>
              <a:rPr lang="it-IT" dirty="0" err="1"/>
              <a:t>CdI</a:t>
            </a:r>
            <a:r>
              <a:rPr lang="it-IT" dirty="0"/>
              <a:t>)</a:t>
            </a:r>
          </a:p>
        </p:txBody>
      </p:sp>
      <p:sp>
        <p:nvSpPr>
          <p:cNvPr id="3" name="Sottotitolo 2">
            <a:extLst>
              <a:ext uri="{FF2B5EF4-FFF2-40B4-BE49-F238E27FC236}">
                <a16:creationId xmlns:a16="http://schemas.microsoft.com/office/drawing/2014/main" id="{54A25AB3-E189-4F74-890C-32265068832C}"/>
              </a:ext>
            </a:extLst>
          </p:cNvPr>
          <p:cNvSpPr>
            <a:spLocks noGrp="1"/>
          </p:cNvSpPr>
          <p:nvPr>
            <p:ph type="subTitle" idx="1"/>
          </p:nvPr>
        </p:nvSpPr>
        <p:spPr>
          <a:xfrm>
            <a:off x="1524000" y="4292300"/>
            <a:ext cx="9144000" cy="1226373"/>
          </a:xfrm>
        </p:spPr>
        <p:txBody>
          <a:bodyPr>
            <a:normAutofit fontScale="92500" lnSpcReduction="10000"/>
          </a:bodyPr>
          <a:lstStyle/>
          <a:p>
            <a:r>
              <a:rPr lang="it-IT" dirty="0"/>
              <a:t>IC Ugo Bassi Civitanova Marche</a:t>
            </a:r>
          </a:p>
          <a:p>
            <a:endParaRPr lang="it-IT" dirty="0"/>
          </a:p>
          <a:p>
            <a:r>
              <a:rPr lang="it-IT" dirty="0"/>
              <a:t>Pier Giuseppe Rossi</a:t>
            </a:r>
          </a:p>
        </p:txBody>
      </p:sp>
    </p:spTree>
    <p:extLst>
      <p:ext uri="{BB962C8B-B14F-4D97-AF65-F5344CB8AC3E}">
        <p14:creationId xmlns:p14="http://schemas.microsoft.com/office/powerpoint/2010/main" val="838006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le 1">
            <a:extLst>
              <a:ext uri="{FF2B5EF4-FFF2-40B4-BE49-F238E27FC236}">
                <a16:creationId xmlns:a16="http://schemas.microsoft.com/office/drawing/2014/main" id="{E6310CFA-8164-4E1B-9FD7-E10849A13CDA}"/>
              </a:ext>
            </a:extLst>
          </p:cNvPr>
          <p:cNvSpPr>
            <a:spLocks noGrp="1"/>
          </p:cNvSpPr>
          <p:nvPr>
            <p:ph type="title"/>
          </p:nvPr>
        </p:nvSpPr>
        <p:spPr>
          <a:xfrm>
            <a:off x="838200" y="365125"/>
            <a:ext cx="10515600" cy="450801"/>
          </a:xfrm>
        </p:spPr>
        <p:txBody>
          <a:bodyPr/>
          <a:lstStyle/>
          <a:p>
            <a:endParaRPr lang="en-US"/>
          </a:p>
        </p:txBody>
      </p:sp>
      <p:pic>
        <p:nvPicPr>
          <p:cNvPr id="5122" name="Picture 2" descr="Grafico delle risposte di Moduli. Titolo della domanda: Come giudichi l'attuale CdI?. Numero di risposte: 114 risposte.">
            <a:extLst>
              <a:ext uri="{FF2B5EF4-FFF2-40B4-BE49-F238E27FC236}">
                <a16:creationId xmlns:a16="http://schemas.microsoft.com/office/drawing/2014/main" id="{00F97BEF-768A-4280-A206-9DAA0EB5F3E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8200" y="1400711"/>
            <a:ext cx="10515600" cy="4416550"/>
          </a:xfrm>
          <a:prstGeom prst="rect">
            <a:avLst/>
          </a:prstGeom>
          <a:solidFill>
            <a:srgbClr val="FFFFFF"/>
          </a:solidFill>
        </p:spPr>
      </p:pic>
    </p:spTree>
    <p:extLst>
      <p:ext uri="{BB962C8B-B14F-4D97-AF65-F5344CB8AC3E}">
        <p14:creationId xmlns:p14="http://schemas.microsoft.com/office/powerpoint/2010/main" val="2367964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rafico delle risposte di Moduli. Titolo della domanda: Su cosa ti guida il CdI? (puoi dare più di una risposta). Numero di risposte: 125 risposte.">
            <a:extLst>
              <a:ext uri="{FF2B5EF4-FFF2-40B4-BE49-F238E27FC236}">
                <a16:creationId xmlns:a16="http://schemas.microsoft.com/office/drawing/2014/main" id="{9B0B40AD-708E-401E-9214-1C0C87EC2DF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8200" y="1111531"/>
            <a:ext cx="10515600" cy="4994910"/>
          </a:xfrm>
          <a:prstGeom prst="rect">
            <a:avLst/>
          </a:prstGeom>
          <a:solidFill>
            <a:srgbClr val="FFFFFF"/>
          </a:solidFill>
        </p:spPr>
      </p:pic>
    </p:spTree>
    <p:extLst>
      <p:ext uri="{BB962C8B-B14F-4D97-AF65-F5344CB8AC3E}">
        <p14:creationId xmlns:p14="http://schemas.microsoft.com/office/powerpoint/2010/main" val="1917505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Grafico delle risposte di Moduli. Titolo della domanda: Cosa vorresti trovare in un CdI? (non più di due opzioni). Numero di risposte: 128 risposte.">
            <a:extLst>
              <a:ext uri="{FF2B5EF4-FFF2-40B4-BE49-F238E27FC236}">
                <a16:creationId xmlns:a16="http://schemas.microsoft.com/office/drawing/2014/main" id="{CA7A8D6B-099E-4E54-A4CB-B6C85F8252F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8200" y="1111531"/>
            <a:ext cx="10515600" cy="4994910"/>
          </a:xfrm>
          <a:prstGeom prst="rect">
            <a:avLst/>
          </a:prstGeom>
          <a:solidFill>
            <a:srgbClr val="FFFFFF"/>
          </a:solidFill>
        </p:spPr>
      </p:pic>
    </p:spTree>
    <p:extLst>
      <p:ext uri="{BB962C8B-B14F-4D97-AF65-F5344CB8AC3E}">
        <p14:creationId xmlns:p14="http://schemas.microsoft.com/office/powerpoint/2010/main" val="3580409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7BA6CF-F6E8-4732-93E7-089B4C4F8D97}"/>
              </a:ext>
            </a:extLst>
          </p:cNvPr>
          <p:cNvSpPr>
            <a:spLocks noGrp="1"/>
          </p:cNvSpPr>
          <p:nvPr>
            <p:ph type="title"/>
          </p:nvPr>
        </p:nvSpPr>
        <p:spPr/>
        <p:txBody>
          <a:bodyPr/>
          <a:lstStyle/>
          <a:p>
            <a:r>
              <a:rPr lang="it-IT" dirty="0"/>
              <a:t>Prima questione: cosa dovrebbe contenere </a:t>
            </a:r>
          </a:p>
        </p:txBody>
      </p:sp>
      <p:sp>
        <p:nvSpPr>
          <p:cNvPr id="3" name="Segnaposto contenuto 2">
            <a:extLst>
              <a:ext uri="{FF2B5EF4-FFF2-40B4-BE49-F238E27FC236}">
                <a16:creationId xmlns:a16="http://schemas.microsoft.com/office/drawing/2014/main" id="{2A725677-67D7-4413-87DE-078FE9E9ACF7}"/>
              </a:ext>
            </a:extLst>
          </p:cNvPr>
          <p:cNvSpPr>
            <a:spLocks noGrp="1"/>
          </p:cNvSpPr>
          <p:nvPr>
            <p:ph idx="1"/>
          </p:nvPr>
        </p:nvSpPr>
        <p:spPr/>
        <p:txBody>
          <a:bodyPr/>
          <a:lstStyle/>
          <a:p>
            <a:r>
              <a:rPr lang="it-IT" dirty="0"/>
              <a:t>Idee guida per la progettazione (macro e micro)</a:t>
            </a:r>
          </a:p>
          <a:p>
            <a:endParaRPr lang="it-IT" dirty="0"/>
          </a:p>
          <a:p>
            <a:r>
              <a:rPr lang="it-IT" dirty="0"/>
              <a:t>Individuare dei bisogni (del territorio, della scuola, degli studenti).</a:t>
            </a:r>
          </a:p>
          <a:p>
            <a:endParaRPr lang="it-IT" dirty="0"/>
          </a:p>
          <a:p>
            <a:r>
              <a:rPr lang="it-IT" dirty="0"/>
              <a:t>Quale la mission della scuola nel suo contesto territoriale?</a:t>
            </a:r>
          </a:p>
          <a:p>
            <a:r>
              <a:rPr lang="it-IT" dirty="0"/>
              <a:t>Su quali competenze focalizzare l’attenzione in un dato periodo?</a:t>
            </a:r>
          </a:p>
          <a:p>
            <a:r>
              <a:rPr lang="it-IT" dirty="0"/>
              <a:t>Su quali strategie?</a:t>
            </a:r>
          </a:p>
          <a:p>
            <a:r>
              <a:rPr lang="it-IT" dirty="0"/>
              <a:t>Come operare sulla valutazione?</a:t>
            </a:r>
          </a:p>
          <a:p>
            <a:r>
              <a:rPr lang="it-IT" dirty="0"/>
              <a:t>Posso prevedere dei percorsi condivisi tra classi? E i progetti?</a:t>
            </a:r>
          </a:p>
          <a:p>
            <a:endParaRPr lang="it-IT" dirty="0"/>
          </a:p>
        </p:txBody>
      </p:sp>
    </p:spTree>
    <p:extLst>
      <p:ext uri="{BB962C8B-B14F-4D97-AF65-F5344CB8AC3E}">
        <p14:creationId xmlns:p14="http://schemas.microsoft.com/office/powerpoint/2010/main" val="3656900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627621-FC86-4ABF-BB67-2EDD2E403185}"/>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B3918E7E-FD5A-4E0D-AF3B-F8BE0E9F5A5A}"/>
              </a:ext>
            </a:extLst>
          </p:cNvPr>
          <p:cNvSpPr>
            <a:spLocks noGrp="1"/>
          </p:cNvSpPr>
          <p:nvPr>
            <p:ph idx="1"/>
          </p:nvPr>
        </p:nvSpPr>
        <p:spPr/>
        <p:txBody>
          <a:bodyPr/>
          <a:lstStyle/>
          <a:p>
            <a:r>
              <a:rPr lang="it-IT" dirty="0"/>
              <a:t>Ci sono delle scelte pedagogiche che vanno condivise?</a:t>
            </a:r>
          </a:p>
          <a:p>
            <a:endParaRPr lang="it-IT" dirty="0"/>
          </a:p>
          <a:p>
            <a:r>
              <a:rPr lang="it-IT" dirty="0"/>
              <a:t>Molti problemi non sono di singoli studenti, ma sociali e  vanno affrontati collegialmente altrimenti non possono essere risolti.</a:t>
            </a:r>
          </a:p>
          <a:p>
            <a:r>
              <a:rPr lang="it-IT" dirty="0"/>
              <a:t>Alcuni nodi fondanti possono essere centrali per dare continuità verticale a un percorso.</a:t>
            </a:r>
          </a:p>
          <a:p>
            <a:r>
              <a:rPr lang="it-IT" dirty="0"/>
              <a:t>Solo un intervento condiviso e sinergico può essere efficace.</a:t>
            </a:r>
          </a:p>
          <a:p>
            <a:r>
              <a:rPr lang="it-IT" dirty="0"/>
              <a:t>L’interesse per certi temi matematici emerge solo nelle altre materie, la correzione di un errore di italiano ha più efficacia se lo fa chi non lo insegna.</a:t>
            </a:r>
          </a:p>
          <a:p>
            <a:r>
              <a:rPr lang="it-IT" dirty="0"/>
              <a:t>Quali nuclei fondanti che danno continuità?</a:t>
            </a:r>
          </a:p>
        </p:txBody>
      </p:sp>
    </p:spTree>
    <p:extLst>
      <p:ext uri="{BB962C8B-B14F-4D97-AF65-F5344CB8AC3E}">
        <p14:creationId xmlns:p14="http://schemas.microsoft.com/office/powerpoint/2010/main" val="184828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58D400-2F25-4261-BC97-F93D06F41FEA}"/>
              </a:ext>
            </a:extLst>
          </p:cNvPr>
          <p:cNvSpPr>
            <a:spLocks noGrp="1"/>
          </p:cNvSpPr>
          <p:nvPr>
            <p:ph type="title"/>
          </p:nvPr>
        </p:nvSpPr>
        <p:spPr/>
        <p:txBody>
          <a:bodyPr/>
          <a:lstStyle/>
          <a:p>
            <a:r>
              <a:rPr lang="it-IT" dirty="0"/>
              <a:t>Ma allora:</a:t>
            </a:r>
          </a:p>
        </p:txBody>
      </p:sp>
      <p:sp>
        <p:nvSpPr>
          <p:cNvPr id="3" name="Segnaposto contenuto 2">
            <a:extLst>
              <a:ext uri="{FF2B5EF4-FFF2-40B4-BE49-F238E27FC236}">
                <a16:creationId xmlns:a16="http://schemas.microsoft.com/office/drawing/2014/main" id="{4EDA48F2-27F1-4719-8FB0-DCE0627B73A5}"/>
              </a:ext>
            </a:extLst>
          </p:cNvPr>
          <p:cNvSpPr>
            <a:spLocks noGrp="1"/>
          </p:cNvSpPr>
          <p:nvPr>
            <p:ph idx="1"/>
          </p:nvPr>
        </p:nvSpPr>
        <p:spPr/>
        <p:txBody>
          <a:bodyPr/>
          <a:lstStyle/>
          <a:p>
            <a:r>
              <a:rPr lang="it-IT" dirty="0"/>
              <a:t>Documento agile.</a:t>
            </a:r>
          </a:p>
          <a:p>
            <a:r>
              <a:rPr lang="it-IT" dirty="0"/>
              <a:t>Non contiene ciò che è nelle Indicazioni.</a:t>
            </a:r>
          </a:p>
          <a:p>
            <a:r>
              <a:rPr lang="it-IT" dirty="0"/>
              <a:t>Flessibile e rinnovabile (in parte ogni anno).</a:t>
            </a:r>
          </a:p>
          <a:p>
            <a:r>
              <a:rPr lang="it-IT" dirty="0"/>
              <a:t>Facilmente leggibile e consultabile.</a:t>
            </a:r>
          </a:p>
          <a:p>
            <a:r>
              <a:rPr lang="it-IT" dirty="0"/>
              <a:t>Utile per la micro e la macro progettazione.</a:t>
            </a:r>
          </a:p>
          <a:p>
            <a:endParaRPr lang="it-IT" dirty="0"/>
          </a:p>
        </p:txBody>
      </p:sp>
    </p:spTree>
    <p:extLst>
      <p:ext uri="{BB962C8B-B14F-4D97-AF65-F5344CB8AC3E}">
        <p14:creationId xmlns:p14="http://schemas.microsoft.com/office/powerpoint/2010/main" val="1137877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1D55E3-5F29-4BAA-8F30-52321DBCA3C1}"/>
              </a:ext>
            </a:extLst>
          </p:cNvPr>
          <p:cNvSpPr>
            <a:spLocks noGrp="1"/>
          </p:cNvSpPr>
          <p:nvPr>
            <p:ph type="title"/>
          </p:nvPr>
        </p:nvSpPr>
        <p:spPr/>
        <p:txBody>
          <a:bodyPr/>
          <a:lstStyle/>
          <a:p>
            <a:r>
              <a:rPr lang="it-IT" dirty="0"/>
              <a:t>Il Curricolo di Istituto</a:t>
            </a:r>
          </a:p>
        </p:txBody>
      </p:sp>
      <p:sp>
        <p:nvSpPr>
          <p:cNvPr id="3" name="Segnaposto contenuto 2">
            <a:extLst>
              <a:ext uri="{FF2B5EF4-FFF2-40B4-BE49-F238E27FC236}">
                <a16:creationId xmlns:a16="http://schemas.microsoft.com/office/drawing/2014/main" id="{3243E468-C4E6-433E-ACA0-3649A4B84AE4}"/>
              </a:ext>
            </a:extLst>
          </p:cNvPr>
          <p:cNvSpPr>
            <a:spLocks noGrp="1"/>
          </p:cNvSpPr>
          <p:nvPr>
            <p:ph idx="1"/>
          </p:nvPr>
        </p:nvSpPr>
        <p:spPr>
          <a:xfrm>
            <a:off x="216000" y="1044000"/>
            <a:ext cx="6175248" cy="5135954"/>
          </a:xfrm>
        </p:spPr>
        <p:txBody>
          <a:bodyPr>
            <a:normAutofit lnSpcReduction="10000"/>
          </a:bodyPr>
          <a:lstStyle/>
          <a:p>
            <a:r>
              <a:rPr lang="it-IT" dirty="0"/>
              <a:t>Il  </a:t>
            </a:r>
            <a:r>
              <a:rPr lang="it-IT" b="1" dirty="0">
                <a:solidFill>
                  <a:srgbClr val="FF0000"/>
                </a:solidFill>
              </a:rPr>
              <a:t>curricolo  di  istituto  </a:t>
            </a:r>
            <a:r>
              <a:rPr lang="it-IT" dirty="0"/>
              <a:t>è  espressione  della  libertà  d’insegnamento  e  dell’autonomia  scolastica e,  al  tempo  stesso,  esplicita  le  scelte  </a:t>
            </a:r>
            <a:r>
              <a:rPr lang="it-IT" b="1" dirty="0">
                <a:highlight>
                  <a:srgbClr val="FFFF00"/>
                </a:highlight>
              </a:rPr>
              <a:t>della  comunità  scolastica  e  l’identità  dell’istituto</a:t>
            </a:r>
            <a:r>
              <a:rPr lang="it-IT" b="1" dirty="0"/>
              <a:t>.  </a:t>
            </a:r>
          </a:p>
          <a:p>
            <a:r>
              <a:rPr lang="it-IT" dirty="0"/>
              <a:t>La  costruzione  del  curricolo  è  il  processo  attraverso  il  quale  si  sviluppano  e  organizzano  </a:t>
            </a:r>
            <a:r>
              <a:rPr lang="it-IT" b="1" dirty="0">
                <a:solidFill>
                  <a:srgbClr val="FF0000"/>
                </a:solidFill>
              </a:rPr>
              <a:t>la  ricerca e  l’innovazione  educativa</a:t>
            </a:r>
            <a:r>
              <a:rPr lang="it-IT" dirty="0"/>
              <a:t>. </a:t>
            </a:r>
          </a:p>
          <a:p>
            <a:r>
              <a:rPr lang="it-IT" dirty="0"/>
              <a:t>Ogni  scuola  predispone  il  curricolo  all’interno  del  Piano  dell’offerta  formativa  con  riferimento  </a:t>
            </a:r>
            <a:r>
              <a:rPr lang="it-IT" b="1" dirty="0">
                <a:highlight>
                  <a:srgbClr val="FFFF00"/>
                </a:highlight>
              </a:rPr>
              <a:t>al  profilo  dello  studente  al  termine  del  primo  ciclo  di  istruzione,  ai  traguardi  per  lo sviluppo  delle  competenze,  agli  obiettivi  di  apprendimento  specifici  per  ogni  disciplina</a:t>
            </a:r>
            <a:r>
              <a:rPr lang="it-IT" dirty="0"/>
              <a:t>. </a:t>
            </a:r>
          </a:p>
        </p:txBody>
      </p:sp>
      <p:sp>
        <p:nvSpPr>
          <p:cNvPr id="4" name="CasellaDiTesto 3">
            <a:extLst>
              <a:ext uri="{FF2B5EF4-FFF2-40B4-BE49-F238E27FC236}">
                <a16:creationId xmlns:a16="http://schemas.microsoft.com/office/drawing/2014/main" id="{AB7CF04F-A079-41F1-B1A1-53068AD814E4}"/>
              </a:ext>
            </a:extLst>
          </p:cNvPr>
          <p:cNvSpPr txBox="1"/>
          <p:nvPr/>
        </p:nvSpPr>
        <p:spPr>
          <a:xfrm>
            <a:off x="6682291" y="1346858"/>
            <a:ext cx="5038344" cy="369332"/>
          </a:xfrm>
          <a:prstGeom prst="rect">
            <a:avLst/>
          </a:prstGeom>
          <a:noFill/>
        </p:spPr>
        <p:txBody>
          <a:bodyPr wrap="square" rtlCol="0">
            <a:spAutoFit/>
          </a:bodyPr>
          <a:lstStyle/>
          <a:p>
            <a:r>
              <a:rPr lang="it-IT" dirty="0">
                <a:solidFill>
                  <a:srgbClr val="7030A0"/>
                </a:solidFill>
              </a:rPr>
              <a:t>Rapporto tra autonomia e libertà</a:t>
            </a:r>
          </a:p>
        </p:txBody>
      </p:sp>
      <p:sp>
        <p:nvSpPr>
          <p:cNvPr id="5" name="CasellaDiTesto 4">
            <a:extLst>
              <a:ext uri="{FF2B5EF4-FFF2-40B4-BE49-F238E27FC236}">
                <a16:creationId xmlns:a16="http://schemas.microsoft.com/office/drawing/2014/main" id="{E0053C08-D609-4219-80F0-80E5072CAE5B}"/>
              </a:ext>
            </a:extLst>
          </p:cNvPr>
          <p:cNvSpPr txBox="1"/>
          <p:nvPr/>
        </p:nvSpPr>
        <p:spPr>
          <a:xfrm>
            <a:off x="6682291" y="2047898"/>
            <a:ext cx="5038344" cy="369332"/>
          </a:xfrm>
          <a:prstGeom prst="rect">
            <a:avLst/>
          </a:prstGeom>
          <a:noFill/>
        </p:spPr>
        <p:txBody>
          <a:bodyPr wrap="square" rtlCol="0">
            <a:spAutoFit/>
          </a:bodyPr>
          <a:lstStyle/>
          <a:p>
            <a:r>
              <a:rPr lang="it-IT" dirty="0">
                <a:solidFill>
                  <a:srgbClr val="7030A0"/>
                </a:solidFill>
              </a:rPr>
              <a:t>Ruolo della comunità e identità dell’istituto</a:t>
            </a:r>
          </a:p>
        </p:txBody>
      </p:sp>
      <p:sp>
        <p:nvSpPr>
          <p:cNvPr id="6" name="CasellaDiTesto 5">
            <a:extLst>
              <a:ext uri="{FF2B5EF4-FFF2-40B4-BE49-F238E27FC236}">
                <a16:creationId xmlns:a16="http://schemas.microsoft.com/office/drawing/2014/main" id="{07B1F210-9E2D-4494-BE1A-7FC0AE68ED6B}"/>
              </a:ext>
            </a:extLst>
          </p:cNvPr>
          <p:cNvSpPr txBox="1"/>
          <p:nvPr/>
        </p:nvSpPr>
        <p:spPr>
          <a:xfrm>
            <a:off x="6682291" y="2985607"/>
            <a:ext cx="5038344" cy="369332"/>
          </a:xfrm>
          <a:prstGeom prst="rect">
            <a:avLst/>
          </a:prstGeom>
          <a:noFill/>
        </p:spPr>
        <p:txBody>
          <a:bodyPr wrap="square" rtlCol="0">
            <a:spAutoFit/>
          </a:bodyPr>
          <a:lstStyle/>
          <a:p>
            <a:r>
              <a:rPr lang="it-IT" dirty="0">
                <a:solidFill>
                  <a:srgbClr val="7030A0"/>
                </a:solidFill>
              </a:rPr>
              <a:t>Innovazione e ricerca</a:t>
            </a:r>
          </a:p>
        </p:txBody>
      </p:sp>
      <p:sp>
        <p:nvSpPr>
          <p:cNvPr id="7" name="CasellaDiTesto 6">
            <a:extLst>
              <a:ext uri="{FF2B5EF4-FFF2-40B4-BE49-F238E27FC236}">
                <a16:creationId xmlns:a16="http://schemas.microsoft.com/office/drawing/2014/main" id="{7F7A779B-2FE8-4986-92A2-308BF818437B}"/>
              </a:ext>
            </a:extLst>
          </p:cNvPr>
          <p:cNvSpPr txBox="1"/>
          <p:nvPr/>
        </p:nvSpPr>
        <p:spPr>
          <a:xfrm>
            <a:off x="6662569" y="4063164"/>
            <a:ext cx="5038344" cy="1200329"/>
          </a:xfrm>
          <a:prstGeom prst="rect">
            <a:avLst/>
          </a:prstGeom>
          <a:noFill/>
        </p:spPr>
        <p:txBody>
          <a:bodyPr wrap="square" rtlCol="0">
            <a:spAutoFit/>
          </a:bodyPr>
          <a:lstStyle/>
          <a:p>
            <a:r>
              <a:rPr lang="it-IT" dirty="0">
                <a:solidFill>
                  <a:schemeClr val="accent1">
                    <a:lumMod val="75000"/>
                  </a:schemeClr>
                </a:solidFill>
              </a:rPr>
              <a:t>Ogni comunità deve decidere quanto è disponibile a condividere e a rinunciare ad alcune libertà per attuare un’azione coordinata e pertanto più efficace.</a:t>
            </a:r>
          </a:p>
        </p:txBody>
      </p:sp>
    </p:spTree>
    <p:extLst>
      <p:ext uri="{BB962C8B-B14F-4D97-AF65-F5344CB8AC3E}">
        <p14:creationId xmlns:p14="http://schemas.microsoft.com/office/powerpoint/2010/main" val="64367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36222816-FDA2-4AF5-864A-98C2EF79D0FC}"/>
              </a:ext>
            </a:extLst>
          </p:cNvPr>
          <p:cNvSpPr>
            <a:spLocks noGrp="1"/>
          </p:cNvSpPr>
          <p:nvPr>
            <p:ph type="title"/>
          </p:nvPr>
        </p:nvSpPr>
        <p:spPr/>
        <p:txBody>
          <a:bodyPr/>
          <a:lstStyle/>
          <a:p>
            <a:r>
              <a:rPr lang="it-IT" dirty="0"/>
              <a:t>Come lavorare</a:t>
            </a:r>
          </a:p>
        </p:txBody>
      </p:sp>
      <p:sp>
        <p:nvSpPr>
          <p:cNvPr id="5" name="Segnaposto testo 4">
            <a:extLst>
              <a:ext uri="{FF2B5EF4-FFF2-40B4-BE49-F238E27FC236}">
                <a16:creationId xmlns:a16="http://schemas.microsoft.com/office/drawing/2014/main" id="{A712C79E-BE22-4720-9989-9EB948163CEF}"/>
              </a:ext>
            </a:extLst>
          </p:cNvPr>
          <p:cNvSpPr>
            <a:spLocks noGrp="1"/>
          </p:cNvSpPr>
          <p:nvPr>
            <p:ph type="body" idx="1"/>
          </p:nvPr>
        </p:nvSpPr>
        <p:spPr/>
        <p:txBody>
          <a:bodyPr/>
          <a:lstStyle/>
          <a:p>
            <a:endParaRPr lang="it-IT"/>
          </a:p>
        </p:txBody>
      </p:sp>
    </p:spTree>
    <p:extLst>
      <p:ext uri="{BB962C8B-B14F-4D97-AF65-F5344CB8AC3E}">
        <p14:creationId xmlns:p14="http://schemas.microsoft.com/office/powerpoint/2010/main" val="2538244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79F7C82B-7D39-490C-980B-615628CCFE55}"/>
              </a:ext>
            </a:extLst>
          </p:cNvPr>
          <p:cNvSpPr>
            <a:spLocks noGrp="1"/>
          </p:cNvSpPr>
          <p:nvPr>
            <p:ph type="title"/>
          </p:nvPr>
        </p:nvSpPr>
        <p:spPr/>
        <p:txBody>
          <a:bodyPr/>
          <a:lstStyle/>
          <a:p>
            <a:r>
              <a:rPr lang="it-IT" dirty="0"/>
              <a:t>Passi da effettuare</a:t>
            </a:r>
          </a:p>
        </p:txBody>
      </p:sp>
      <p:sp>
        <p:nvSpPr>
          <p:cNvPr id="5" name="Segnaposto contenuto 4">
            <a:extLst>
              <a:ext uri="{FF2B5EF4-FFF2-40B4-BE49-F238E27FC236}">
                <a16:creationId xmlns:a16="http://schemas.microsoft.com/office/drawing/2014/main" id="{9A94B69F-181A-4227-904E-DAB0BA0632F6}"/>
              </a:ext>
            </a:extLst>
          </p:cNvPr>
          <p:cNvSpPr>
            <a:spLocks noGrp="1"/>
          </p:cNvSpPr>
          <p:nvPr>
            <p:ph idx="1"/>
          </p:nvPr>
        </p:nvSpPr>
        <p:spPr/>
        <p:txBody>
          <a:bodyPr/>
          <a:lstStyle/>
          <a:p>
            <a:r>
              <a:rPr lang="it-IT" dirty="0"/>
              <a:t>Potremmo dividere il Curricolo in una parte dichiarativa e non modificabile, con alcuni punti essenziali che si crede abbiano valore per più tempo, e in una parte più connessa alle esigenze specifiche del singolo periodo o al curricolo verticale.</a:t>
            </a:r>
          </a:p>
          <a:p>
            <a:endParaRPr lang="it-IT" dirty="0"/>
          </a:p>
          <a:p>
            <a:r>
              <a:rPr lang="it-IT" dirty="0"/>
              <a:t>Le domande da cui partire sono:</a:t>
            </a:r>
          </a:p>
          <a:p>
            <a:pPr lvl="1"/>
            <a:r>
              <a:rPr lang="it-IT" dirty="0"/>
              <a:t>Ci sono aspetti (specifiche competenze, educazioni, comportamenti, contenuti [</a:t>
            </a:r>
            <a:r>
              <a:rPr lang="it-IT" dirty="0" err="1"/>
              <a:t>steam</a:t>
            </a:r>
            <a:r>
              <a:rPr lang="it-IT" dirty="0"/>
              <a:t>, digitale, </a:t>
            </a:r>
            <a:r>
              <a:rPr lang="en-US" dirty="0"/>
              <a:t>humanities</a:t>
            </a:r>
            <a:r>
              <a:rPr lang="it-IT" dirty="0"/>
              <a:t>]) su cui si intende lavorare?</a:t>
            </a:r>
          </a:p>
          <a:p>
            <a:pPr lvl="1"/>
            <a:r>
              <a:rPr lang="it-IT" dirty="0"/>
              <a:t>Ci sono aspetti che è bene definire in un’ottica verticale?</a:t>
            </a:r>
          </a:p>
          <a:p>
            <a:pPr lvl="1"/>
            <a:r>
              <a:rPr lang="it-IT" dirty="0"/>
              <a:t>Ci sono ricerche e proposte innovative su cui vogliamo lavorare?</a:t>
            </a:r>
          </a:p>
          <a:p>
            <a:pPr lvl="1"/>
            <a:r>
              <a:rPr lang="it-IT" dirty="0"/>
              <a:t>Ci sono esigenze formative che riteniamo centrali per la comunità?</a:t>
            </a:r>
          </a:p>
          <a:p>
            <a:r>
              <a:rPr lang="it-IT" dirty="0"/>
              <a:t>Il curricolo serve anche per costruire una coerenza tra l’attività didattica, il ruolo della scuola nel territorio e la formazione e lo sviluppo della professionalità docente.</a:t>
            </a:r>
          </a:p>
          <a:p>
            <a:endParaRPr lang="it-IT" dirty="0"/>
          </a:p>
        </p:txBody>
      </p:sp>
    </p:spTree>
    <p:extLst>
      <p:ext uri="{BB962C8B-B14F-4D97-AF65-F5344CB8AC3E}">
        <p14:creationId xmlns:p14="http://schemas.microsoft.com/office/powerpoint/2010/main" val="3242877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1000"/>
                                        <p:tgtEl>
                                          <p:spTgt spid="5">
                                            <p:txEl>
                                              <p:pRg st="3" end="3"/>
                                            </p:txEl>
                                          </p:spTgt>
                                        </p:tgtEl>
                                      </p:cBhvr>
                                    </p:animEffect>
                                    <p:anim calcmode="lin" valueType="num">
                                      <p:cBhvr>
                                        <p:cTn id="2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1000"/>
                                        <p:tgtEl>
                                          <p:spTgt spid="5">
                                            <p:txEl>
                                              <p:pRg st="4" end="4"/>
                                            </p:txEl>
                                          </p:spTgt>
                                        </p:tgtEl>
                                      </p:cBhvr>
                                    </p:animEffect>
                                    <p:anim calcmode="lin" valueType="num">
                                      <p:cBhvr>
                                        <p:cTn id="2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fade">
                                      <p:cBhvr>
                                        <p:cTn id="29" dur="1000"/>
                                        <p:tgtEl>
                                          <p:spTgt spid="5">
                                            <p:txEl>
                                              <p:pRg st="5" end="5"/>
                                            </p:txEl>
                                          </p:spTgt>
                                        </p:tgtEl>
                                      </p:cBhvr>
                                    </p:animEffect>
                                    <p:anim calcmode="lin" valueType="num">
                                      <p:cBhvr>
                                        <p:cTn id="3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5">
                                            <p:txEl>
                                              <p:pRg st="6" end="6"/>
                                            </p:txEl>
                                          </p:spTgt>
                                        </p:tgtEl>
                                        <p:attrNameLst>
                                          <p:attrName>style.visibility</p:attrName>
                                        </p:attrNameLst>
                                      </p:cBhvr>
                                      <p:to>
                                        <p:strVal val="visible"/>
                                      </p:to>
                                    </p:set>
                                    <p:animEffect transition="in" filter="fade">
                                      <p:cBhvr>
                                        <p:cTn id="34" dur="1000"/>
                                        <p:tgtEl>
                                          <p:spTgt spid="5">
                                            <p:txEl>
                                              <p:pRg st="6" end="6"/>
                                            </p:txEl>
                                          </p:spTgt>
                                        </p:tgtEl>
                                      </p:cBhvr>
                                    </p:animEffect>
                                    <p:anim calcmode="lin" valueType="num">
                                      <p:cBhvr>
                                        <p:cTn id="3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5">
                                            <p:txEl>
                                              <p:pRg st="7" end="7"/>
                                            </p:txEl>
                                          </p:spTgt>
                                        </p:tgtEl>
                                        <p:attrNameLst>
                                          <p:attrName>style.visibility</p:attrName>
                                        </p:attrNameLst>
                                      </p:cBhvr>
                                      <p:to>
                                        <p:strVal val="visible"/>
                                      </p:to>
                                    </p:set>
                                    <p:animEffect transition="in" filter="fade">
                                      <p:cBhvr>
                                        <p:cTn id="41" dur="1000"/>
                                        <p:tgtEl>
                                          <p:spTgt spid="5">
                                            <p:txEl>
                                              <p:pRg st="7" end="7"/>
                                            </p:txEl>
                                          </p:spTgt>
                                        </p:tgtEl>
                                      </p:cBhvr>
                                    </p:animEffect>
                                    <p:anim calcmode="lin" valueType="num">
                                      <p:cBhvr>
                                        <p:cTn id="42"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75A4658D-A488-4548-A58F-69D0E3DB1AF7}"/>
              </a:ext>
            </a:extLst>
          </p:cNvPr>
          <p:cNvSpPr txBox="1"/>
          <p:nvPr/>
        </p:nvSpPr>
        <p:spPr>
          <a:xfrm>
            <a:off x="534256" y="1089061"/>
            <a:ext cx="10489915" cy="5262979"/>
          </a:xfrm>
          <a:prstGeom prst="rect">
            <a:avLst/>
          </a:prstGeom>
          <a:solidFill>
            <a:schemeClr val="bg2"/>
          </a:solidFill>
        </p:spPr>
        <p:txBody>
          <a:bodyPr wrap="square" rtlCol="0">
            <a:spAutoFit/>
          </a:bodyPr>
          <a:lstStyle/>
          <a:p>
            <a:endParaRPr lang="it-IT" sz="2400" dirty="0">
              <a:solidFill>
                <a:srgbClr val="002060"/>
              </a:solidFill>
            </a:endParaRPr>
          </a:p>
          <a:p>
            <a:r>
              <a:rPr lang="it-IT" sz="2400" dirty="0">
                <a:solidFill>
                  <a:srgbClr val="002060"/>
                </a:solidFill>
              </a:rPr>
              <a:t>A monte una questione: </a:t>
            </a:r>
          </a:p>
          <a:p>
            <a:pPr marL="342900" indent="-342900">
              <a:buFontTx/>
              <a:buChar char="-"/>
            </a:pPr>
            <a:r>
              <a:rPr lang="it-IT" sz="2400" dirty="0">
                <a:solidFill>
                  <a:srgbClr val="002060"/>
                </a:solidFill>
              </a:rPr>
              <a:t>-quanto siamo convinti che l’Istituto sia una comunità che può operare solo se vi è la partecipazione e la condivisione di tutti?</a:t>
            </a:r>
          </a:p>
          <a:p>
            <a:pPr marL="342900" indent="-342900">
              <a:buFontTx/>
              <a:buChar char="-"/>
            </a:pPr>
            <a:r>
              <a:rPr lang="it-IT" sz="2400" dirty="0">
                <a:solidFill>
                  <a:srgbClr val="002060"/>
                </a:solidFill>
              </a:rPr>
              <a:t>Quanto siamo convinti che le decisioni debbono essere condivise e che solo un coinvolgimento di tutti sia necessario per il buon funzionamento dell’Istituzione e per il raggiungimento delle finalità educative?</a:t>
            </a:r>
          </a:p>
          <a:p>
            <a:pPr marL="342900" indent="-342900">
              <a:buFontTx/>
              <a:buChar char="-"/>
            </a:pPr>
            <a:r>
              <a:rPr lang="it-IT" sz="2400" dirty="0">
                <a:solidFill>
                  <a:srgbClr val="002060"/>
                </a:solidFill>
              </a:rPr>
              <a:t>Quanto siamo disposti a impegnarci e quanto l'istituzione è disposta a diminuire il carico burocratico su aspetti secondari?</a:t>
            </a:r>
          </a:p>
          <a:p>
            <a:pPr marL="342900" indent="-342900">
              <a:buFontTx/>
              <a:buChar char="-"/>
            </a:pPr>
            <a:endParaRPr lang="it-IT" sz="2400" dirty="0">
              <a:solidFill>
                <a:srgbClr val="002060"/>
              </a:solidFill>
            </a:endParaRPr>
          </a:p>
          <a:p>
            <a:pPr marL="342900" indent="-342900">
              <a:buFontTx/>
              <a:buChar char="-"/>
            </a:pPr>
            <a:endParaRPr lang="it-IT" sz="2400" dirty="0">
              <a:solidFill>
                <a:srgbClr val="002060"/>
              </a:solidFill>
            </a:endParaRPr>
          </a:p>
          <a:p>
            <a:pPr marL="342900" indent="-342900">
              <a:buFontTx/>
              <a:buChar char="-"/>
            </a:pPr>
            <a:endParaRPr lang="it-IT" sz="2400" dirty="0">
              <a:solidFill>
                <a:srgbClr val="002060"/>
              </a:solidFill>
            </a:endParaRPr>
          </a:p>
          <a:p>
            <a:pPr marL="342900" indent="-342900">
              <a:buFontTx/>
              <a:buChar char="-"/>
            </a:pPr>
            <a:endParaRPr lang="it-IT" sz="2400" dirty="0">
              <a:solidFill>
                <a:srgbClr val="002060"/>
              </a:solidFill>
            </a:endParaRPr>
          </a:p>
          <a:p>
            <a:pPr marL="342900" indent="-342900">
              <a:buFontTx/>
              <a:buChar char="-"/>
            </a:pPr>
            <a:endParaRPr lang="it-IT" sz="2400" dirty="0">
              <a:solidFill>
                <a:srgbClr val="002060"/>
              </a:solidFill>
            </a:endParaRPr>
          </a:p>
        </p:txBody>
      </p:sp>
    </p:spTree>
    <p:extLst>
      <p:ext uri="{BB962C8B-B14F-4D97-AF65-F5344CB8AC3E}">
        <p14:creationId xmlns:p14="http://schemas.microsoft.com/office/powerpoint/2010/main" val="3817399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4CB37E-5AFB-44D3-9981-C1B56D185665}"/>
              </a:ext>
            </a:extLst>
          </p:cNvPr>
          <p:cNvSpPr>
            <a:spLocks noGrp="1"/>
          </p:cNvSpPr>
          <p:nvPr>
            <p:ph type="title"/>
          </p:nvPr>
        </p:nvSpPr>
        <p:spPr/>
        <p:txBody>
          <a:bodyPr/>
          <a:lstStyle/>
          <a:p>
            <a:r>
              <a:rPr lang="it-IT" dirty="0"/>
              <a:t>Il percorso</a:t>
            </a:r>
          </a:p>
        </p:txBody>
      </p:sp>
      <p:sp>
        <p:nvSpPr>
          <p:cNvPr id="3" name="Segnaposto contenuto 2">
            <a:extLst>
              <a:ext uri="{FF2B5EF4-FFF2-40B4-BE49-F238E27FC236}">
                <a16:creationId xmlns:a16="http://schemas.microsoft.com/office/drawing/2014/main" id="{2CE2BDD9-EE6F-4D7A-8FAD-14AB67E2BBA8}"/>
              </a:ext>
            </a:extLst>
          </p:cNvPr>
          <p:cNvSpPr>
            <a:spLocks noGrp="1"/>
          </p:cNvSpPr>
          <p:nvPr>
            <p:ph idx="1"/>
          </p:nvPr>
        </p:nvSpPr>
        <p:spPr/>
        <p:txBody>
          <a:bodyPr/>
          <a:lstStyle/>
          <a:p>
            <a:pPr marL="457200" indent="-457200">
              <a:buFont typeface="+mj-lt"/>
              <a:buAutoNum type="arabicPeriod"/>
            </a:pPr>
            <a:r>
              <a:rPr lang="it-IT" dirty="0"/>
              <a:t>Elaborare il </a:t>
            </a:r>
            <a:r>
              <a:rPr lang="it-IT" dirty="0" err="1"/>
              <a:t>CdI</a:t>
            </a:r>
            <a:r>
              <a:rPr lang="it-IT" dirty="0"/>
              <a:t>: un processo su cui sono impegnate molte scuole</a:t>
            </a:r>
          </a:p>
          <a:p>
            <a:pPr marL="457200" indent="-457200">
              <a:buFont typeface="+mj-lt"/>
              <a:buAutoNum type="arabicPeriod"/>
            </a:pPr>
            <a:r>
              <a:rPr lang="it-IT" dirty="0"/>
              <a:t>Cosa dovrebbe essere</a:t>
            </a:r>
          </a:p>
          <a:p>
            <a:pPr marL="457200" indent="-457200">
              <a:buFont typeface="+mj-lt"/>
              <a:buAutoNum type="arabicPeriod"/>
            </a:pPr>
            <a:r>
              <a:rPr lang="it-IT" dirty="0"/>
              <a:t>Che idee ora (indagine iniziale)</a:t>
            </a:r>
          </a:p>
          <a:p>
            <a:pPr marL="457200" indent="-457200">
              <a:buFont typeface="+mj-lt"/>
              <a:buAutoNum type="arabicPeriod"/>
            </a:pPr>
            <a:r>
              <a:rPr lang="it-IT" dirty="0"/>
              <a:t>Cosa dovrebbe contenere</a:t>
            </a:r>
          </a:p>
          <a:p>
            <a:pPr marL="457200" indent="-457200">
              <a:buFont typeface="+mj-lt"/>
              <a:buAutoNum type="arabicPeriod"/>
            </a:pPr>
            <a:r>
              <a:rPr lang="it-IT" dirty="0"/>
              <a:t>Come lavorare per tali finalità</a:t>
            </a:r>
          </a:p>
          <a:p>
            <a:pPr marL="457200" indent="-457200">
              <a:buFont typeface="+mj-lt"/>
              <a:buAutoNum type="arabicPeriod"/>
            </a:pPr>
            <a:r>
              <a:rPr lang="it-IT" dirty="0"/>
              <a:t>Come lavorare per valorizzare l’attuale e migliorare alcuni aspetti </a:t>
            </a:r>
          </a:p>
        </p:txBody>
      </p:sp>
    </p:spTree>
    <p:extLst>
      <p:ext uri="{BB962C8B-B14F-4D97-AF65-F5344CB8AC3E}">
        <p14:creationId xmlns:p14="http://schemas.microsoft.com/office/powerpoint/2010/main" val="163936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E32277-C1BC-44D4-81A6-6598CD0D7BEB}"/>
              </a:ext>
            </a:extLst>
          </p:cNvPr>
          <p:cNvSpPr>
            <a:spLocks noGrp="1"/>
          </p:cNvSpPr>
          <p:nvPr>
            <p:ph type="title"/>
          </p:nvPr>
        </p:nvSpPr>
        <p:spPr/>
        <p:txBody>
          <a:bodyPr/>
          <a:lstStyle/>
          <a:p>
            <a:r>
              <a:rPr lang="it-IT" dirty="0"/>
              <a:t>Passaggio 2</a:t>
            </a:r>
          </a:p>
        </p:txBody>
      </p:sp>
      <p:sp>
        <p:nvSpPr>
          <p:cNvPr id="3" name="Segnaposto contenuto 2">
            <a:extLst>
              <a:ext uri="{FF2B5EF4-FFF2-40B4-BE49-F238E27FC236}">
                <a16:creationId xmlns:a16="http://schemas.microsoft.com/office/drawing/2014/main" id="{2559F46E-4EB8-4FDD-8A79-AB3B3EB1E84E}"/>
              </a:ext>
            </a:extLst>
          </p:cNvPr>
          <p:cNvSpPr>
            <a:spLocks noGrp="1"/>
          </p:cNvSpPr>
          <p:nvPr>
            <p:ph idx="1"/>
          </p:nvPr>
        </p:nvSpPr>
        <p:spPr/>
        <p:txBody>
          <a:bodyPr/>
          <a:lstStyle/>
          <a:p>
            <a:r>
              <a:rPr lang="it-IT" dirty="0"/>
              <a:t>Individuare solo le parti da condividere e definirne poche e sostenibili.</a:t>
            </a:r>
          </a:p>
          <a:p>
            <a:r>
              <a:rPr lang="it-IT" dirty="0"/>
              <a:t>Definire le priorità.</a:t>
            </a:r>
          </a:p>
          <a:p>
            <a:r>
              <a:rPr lang="it-IT" dirty="0"/>
              <a:t>Definire i livelli di condivisione.</a:t>
            </a:r>
          </a:p>
          <a:p>
            <a:r>
              <a:rPr lang="it-IT" dirty="0"/>
              <a:t>Definire alcune linee guida da condividere.</a:t>
            </a:r>
          </a:p>
          <a:p>
            <a:r>
              <a:rPr lang="it-IT" dirty="0"/>
              <a:t>Definire i tempi.</a:t>
            </a:r>
          </a:p>
          <a:p>
            <a:endParaRPr lang="it-IT" dirty="0"/>
          </a:p>
          <a:p>
            <a:endParaRPr lang="it-IT" dirty="0"/>
          </a:p>
        </p:txBody>
      </p:sp>
    </p:spTree>
    <p:extLst>
      <p:ext uri="{BB962C8B-B14F-4D97-AF65-F5344CB8AC3E}">
        <p14:creationId xmlns:p14="http://schemas.microsoft.com/office/powerpoint/2010/main" val="327939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307473-1469-42A3-B298-0748FE4ADE3E}"/>
              </a:ext>
            </a:extLst>
          </p:cNvPr>
          <p:cNvSpPr>
            <a:spLocks noGrp="1"/>
          </p:cNvSpPr>
          <p:nvPr>
            <p:ph type="title"/>
          </p:nvPr>
        </p:nvSpPr>
        <p:spPr/>
        <p:txBody>
          <a:bodyPr/>
          <a:lstStyle/>
          <a:p>
            <a:r>
              <a:rPr lang="it-IT" dirty="0"/>
              <a:t>Dalle indicazioni al Curricolo (dalle Indicazioni)</a:t>
            </a:r>
          </a:p>
        </p:txBody>
      </p:sp>
      <p:sp>
        <p:nvSpPr>
          <p:cNvPr id="3" name="Segnaposto contenuto 2">
            <a:extLst>
              <a:ext uri="{FF2B5EF4-FFF2-40B4-BE49-F238E27FC236}">
                <a16:creationId xmlns:a16="http://schemas.microsoft.com/office/drawing/2014/main" id="{B877D44E-543E-49C3-83DA-5F5D97F5A13B}"/>
              </a:ext>
            </a:extLst>
          </p:cNvPr>
          <p:cNvSpPr>
            <a:spLocks noGrp="1"/>
          </p:cNvSpPr>
          <p:nvPr>
            <p:ph idx="1"/>
          </p:nvPr>
        </p:nvSpPr>
        <p:spPr>
          <a:xfrm>
            <a:off x="216000" y="1044000"/>
            <a:ext cx="5599176" cy="5135954"/>
          </a:xfrm>
        </p:spPr>
        <p:txBody>
          <a:bodyPr>
            <a:normAutofit/>
          </a:bodyPr>
          <a:lstStyle/>
          <a:p>
            <a:r>
              <a:rPr lang="it-IT" b="1" dirty="0">
                <a:solidFill>
                  <a:srgbClr val="FF0000"/>
                </a:solidFill>
              </a:rPr>
              <a:t>Nel  rispetto  e  nella  valorizzazione  dell’autonomia  </a:t>
            </a:r>
            <a:r>
              <a:rPr lang="it-IT" dirty="0"/>
              <a:t>delle  istituzioni  scolastiche,  le  Indicazioni costituiscono  </a:t>
            </a:r>
            <a:r>
              <a:rPr lang="it-IT" b="1" dirty="0">
                <a:solidFill>
                  <a:srgbClr val="FF0000"/>
                </a:solidFill>
              </a:rPr>
              <a:t>il  quadro  di  riferimento  </a:t>
            </a:r>
            <a:r>
              <a:rPr lang="it-IT" dirty="0"/>
              <a:t>per  la  progettazione  curricolare  affidata  alle  scuole. </a:t>
            </a:r>
          </a:p>
          <a:p>
            <a:r>
              <a:rPr lang="it-IT" dirty="0"/>
              <a:t>Sono un testo  aperto,  che  la  comunità  professionale  è  chiamata  ad  </a:t>
            </a:r>
            <a:r>
              <a:rPr lang="it-IT" b="1" dirty="0">
                <a:solidFill>
                  <a:srgbClr val="FF0000"/>
                </a:solidFill>
              </a:rPr>
              <a:t>assumere</a:t>
            </a:r>
            <a:r>
              <a:rPr lang="it-IT" dirty="0"/>
              <a:t>  e  a  </a:t>
            </a:r>
            <a:r>
              <a:rPr lang="it-IT" b="1" dirty="0">
                <a:solidFill>
                  <a:srgbClr val="FF0000"/>
                </a:solidFill>
              </a:rPr>
              <a:t>contestualizzare</a:t>
            </a:r>
            <a:r>
              <a:rPr lang="it-IT" dirty="0"/>
              <a:t>,  elaborando  </a:t>
            </a:r>
            <a:r>
              <a:rPr lang="it-IT" b="1" dirty="0">
                <a:highlight>
                  <a:srgbClr val="FFFF00"/>
                </a:highlight>
              </a:rPr>
              <a:t>specifiche  scelte  relative  a  contenuti,  metodi,  organizzazione  e  valutazione </a:t>
            </a:r>
            <a:r>
              <a:rPr lang="it-IT" dirty="0"/>
              <a:t>coerenti  con  i  traguardi  formativi  </a:t>
            </a:r>
            <a:r>
              <a:rPr lang="it-IT" b="1" dirty="0">
                <a:solidFill>
                  <a:srgbClr val="FF0000"/>
                </a:solidFill>
              </a:rPr>
              <a:t>previsti  dal  documento  nazionale</a:t>
            </a:r>
            <a:r>
              <a:rPr lang="it-IT" dirty="0"/>
              <a:t>. </a:t>
            </a:r>
          </a:p>
        </p:txBody>
      </p:sp>
      <p:sp>
        <p:nvSpPr>
          <p:cNvPr id="4" name="CasellaDiTesto 3">
            <a:extLst>
              <a:ext uri="{FF2B5EF4-FFF2-40B4-BE49-F238E27FC236}">
                <a16:creationId xmlns:a16="http://schemas.microsoft.com/office/drawing/2014/main" id="{C4D2EF5E-4896-436D-ADBF-974573CBBD86}"/>
              </a:ext>
            </a:extLst>
          </p:cNvPr>
          <p:cNvSpPr txBox="1"/>
          <p:nvPr/>
        </p:nvSpPr>
        <p:spPr>
          <a:xfrm>
            <a:off x="6766560" y="1755648"/>
            <a:ext cx="5038344" cy="369332"/>
          </a:xfrm>
          <a:prstGeom prst="rect">
            <a:avLst/>
          </a:prstGeom>
          <a:noFill/>
        </p:spPr>
        <p:txBody>
          <a:bodyPr wrap="square" rtlCol="0">
            <a:spAutoFit/>
          </a:bodyPr>
          <a:lstStyle/>
          <a:p>
            <a:r>
              <a:rPr lang="it-IT" dirty="0">
                <a:solidFill>
                  <a:srgbClr val="7030A0"/>
                </a:solidFill>
              </a:rPr>
              <a:t>Rapporto tra autonomia e un riferimento nazionale</a:t>
            </a:r>
          </a:p>
        </p:txBody>
      </p:sp>
      <p:sp>
        <p:nvSpPr>
          <p:cNvPr id="6" name="CasellaDiTesto 5">
            <a:extLst>
              <a:ext uri="{FF2B5EF4-FFF2-40B4-BE49-F238E27FC236}">
                <a16:creationId xmlns:a16="http://schemas.microsoft.com/office/drawing/2014/main" id="{E7E9A3A3-F447-4F48-9D38-51B64B3BDE5D}"/>
              </a:ext>
            </a:extLst>
          </p:cNvPr>
          <p:cNvSpPr txBox="1"/>
          <p:nvPr/>
        </p:nvSpPr>
        <p:spPr>
          <a:xfrm>
            <a:off x="6781800" y="3032760"/>
            <a:ext cx="5038344" cy="2585323"/>
          </a:xfrm>
          <a:prstGeom prst="rect">
            <a:avLst/>
          </a:prstGeom>
          <a:noFill/>
        </p:spPr>
        <p:txBody>
          <a:bodyPr wrap="square" rtlCol="0">
            <a:spAutoFit/>
          </a:bodyPr>
          <a:lstStyle/>
          <a:p>
            <a:r>
              <a:rPr lang="it-IT" dirty="0">
                <a:solidFill>
                  <a:srgbClr val="7030A0"/>
                </a:solidFill>
              </a:rPr>
              <a:t>Perché è stato introdotto?</a:t>
            </a:r>
          </a:p>
          <a:p>
            <a:r>
              <a:rPr lang="it-IT" dirty="0">
                <a:solidFill>
                  <a:srgbClr val="7030A0"/>
                </a:solidFill>
              </a:rPr>
              <a:t>Necessità di nuovi spazi di autonomia e di caratterizzare la didattica.</a:t>
            </a:r>
          </a:p>
          <a:p>
            <a:r>
              <a:rPr lang="it-IT" dirty="0">
                <a:solidFill>
                  <a:srgbClr val="7030A0"/>
                </a:solidFill>
              </a:rPr>
              <a:t>Nuovo rapporto tra fini e mezzi.</a:t>
            </a:r>
          </a:p>
          <a:p>
            <a:r>
              <a:rPr lang="it-IT" dirty="0">
                <a:solidFill>
                  <a:srgbClr val="7030A0"/>
                </a:solidFill>
              </a:rPr>
              <a:t>Perché cambiano gli studenti e cambiano le singole classi.</a:t>
            </a:r>
          </a:p>
          <a:p>
            <a:r>
              <a:rPr lang="it-IT" dirty="0">
                <a:solidFill>
                  <a:srgbClr val="7030A0"/>
                </a:solidFill>
              </a:rPr>
              <a:t>Difficoltà di risposte «normali» e necessità di contestualizzare.</a:t>
            </a:r>
          </a:p>
          <a:p>
            <a:endParaRPr lang="it-IT" dirty="0">
              <a:solidFill>
                <a:srgbClr val="7030A0"/>
              </a:solidFill>
            </a:endParaRPr>
          </a:p>
        </p:txBody>
      </p:sp>
    </p:spTree>
    <p:extLst>
      <p:ext uri="{BB962C8B-B14F-4D97-AF65-F5344CB8AC3E}">
        <p14:creationId xmlns:p14="http://schemas.microsoft.com/office/powerpoint/2010/main" val="57566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1D55E3-5F29-4BAA-8F30-52321DBCA3C1}"/>
              </a:ext>
            </a:extLst>
          </p:cNvPr>
          <p:cNvSpPr>
            <a:spLocks noGrp="1"/>
          </p:cNvSpPr>
          <p:nvPr>
            <p:ph type="title"/>
          </p:nvPr>
        </p:nvSpPr>
        <p:spPr/>
        <p:txBody>
          <a:bodyPr/>
          <a:lstStyle/>
          <a:p>
            <a:r>
              <a:rPr lang="it-IT" dirty="0"/>
              <a:t>Il Curricolo di Istituto</a:t>
            </a:r>
          </a:p>
        </p:txBody>
      </p:sp>
      <p:sp>
        <p:nvSpPr>
          <p:cNvPr id="3" name="Segnaposto contenuto 2">
            <a:extLst>
              <a:ext uri="{FF2B5EF4-FFF2-40B4-BE49-F238E27FC236}">
                <a16:creationId xmlns:a16="http://schemas.microsoft.com/office/drawing/2014/main" id="{3243E468-C4E6-433E-ACA0-3649A4B84AE4}"/>
              </a:ext>
            </a:extLst>
          </p:cNvPr>
          <p:cNvSpPr>
            <a:spLocks noGrp="1"/>
          </p:cNvSpPr>
          <p:nvPr>
            <p:ph idx="1"/>
          </p:nvPr>
        </p:nvSpPr>
        <p:spPr>
          <a:xfrm>
            <a:off x="216000" y="1044000"/>
            <a:ext cx="6175248" cy="5135954"/>
          </a:xfrm>
        </p:spPr>
        <p:txBody>
          <a:bodyPr>
            <a:normAutofit lnSpcReduction="10000"/>
          </a:bodyPr>
          <a:lstStyle/>
          <a:p>
            <a:r>
              <a:rPr lang="it-IT" dirty="0"/>
              <a:t>Il  </a:t>
            </a:r>
            <a:r>
              <a:rPr lang="it-IT" b="1" dirty="0">
                <a:solidFill>
                  <a:srgbClr val="FF0000"/>
                </a:solidFill>
              </a:rPr>
              <a:t>curricolo  di  istituto  </a:t>
            </a:r>
            <a:r>
              <a:rPr lang="it-IT" dirty="0"/>
              <a:t>è  espressione  della  libertà  d’insegnamento  e  dell’autonomia  scolastica e,  al  tempo  stesso,  esplicita  le  scelte  </a:t>
            </a:r>
            <a:r>
              <a:rPr lang="it-IT" b="1" dirty="0">
                <a:highlight>
                  <a:srgbClr val="FFFF00"/>
                </a:highlight>
              </a:rPr>
              <a:t>della  comunità  scolastica  e  l’identità  dell’istituto</a:t>
            </a:r>
            <a:r>
              <a:rPr lang="it-IT" b="1" dirty="0"/>
              <a:t>.  </a:t>
            </a:r>
          </a:p>
          <a:p>
            <a:r>
              <a:rPr lang="it-IT" dirty="0"/>
              <a:t>La  costruzione  del  curricolo  è  il  processo  attraverso  il  quale  si  sviluppano  e  organizzano  </a:t>
            </a:r>
            <a:r>
              <a:rPr lang="it-IT" b="1" dirty="0">
                <a:solidFill>
                  <a:srgbClr val="FF0000"/>
                </a:solidFill>
              </a:rPr>
              <a:t>la  ricerca e  l’innovazione  educativa</a:t>
            </a:r>
            <a:r>
              <a:rPr lang="it-IT" dirty="0"/>
              <a:t>. </a:t>
            </a:r>
          </a:p>
          <a:p>
            <a:r>
              <a:rPr lang="it-IT" dirty="0"/>
              <a:t>Ogni  scuola  predispone  il  curricolo  all’interno  del  Piano  dell’offerta  formativa  con  riferimento  al  profilo  dello  studente  al  termine  del  primo  ciclo  di  istruzione,  ai  traguardi  per  lo sviluppo  delle  competenze,  agli  obiettivi  di  apprendimento  specifici  per  ogni  disciplina. </a:t>
            </a:r>
          </a:p>
        </p:txBody>
      </p:sp>
      <p:sp>
        <p:nvSpPr>
          <p:cNvPr id="4" name="CasellaDiTesto 3">
            <a:extLst>
              <a:ext uri="{FF2B5EF4-FFF2-40B4-BE49-F238E27FC236}">
                <a16:creationId xmlns:a16="http://schemas.microsoft.com/office/drawing/2014/main" id="{AB7CF04F-A079-41F1-B1A1-53068AD814E4}"/>
              </a:ext>
            </a:extLst>
          </p:cNvPr>
          <p:cNvSpPr txBox="1"/>
          <p:nvPr/>
        </p:nvSpPr>
        <p:spPr>
          <a:xfrm>
            <a:off x="6682291" y="1346858"/>
            <a:ext cx="5038344" cy="369332"/>
          </a:xfrm>
          <a:prstGeom prst="rect">
            <a:avLst/>
          </a:prstGeom>
          <a:noFill/>
        </p:spPr>
        <p:txBody>
          <a:bodyPr wrap="square" rtlCol="0">
            <a:spAutoFit/>
          </a:bodyPr>
          <a:lstStyle/>
          <a:p>
            <a:r>
              <a:rPr lang="it-IT" dirty="0">
                <a:solidFill>
                  <a:srgbClr val="7030A0"/>
                </a:solidFill>
              </a:rPr>
              <a:t>Rapporto tra autonomia e libertà</a:t>
            </a:r>
          </a:p>
        </p:txBody>
      </p:sp>
      <p:sp>
        <p:nvSpPr>
          <p:cNvPr id="5" name="CasellaDiTesto 4">
            <a:extLst>
              <a:ext uri="{FF2B5EF4-FFF2-40B4-BE49-F238E27FC236}">
                <a16:creationId xmlns:a16="http://schemas.microsoft.com/office/drawing/2014/main" id="{E0053C08-D609-4219-80F0-80E5072CAE5B}"/>
              </a:ext>
            </a:extLst>
          </p:cNvPr>
          <p:cNvSpPr txBox="1"/>
          <p:nvPr/>
        </p:nvSpPr>
        <p:spPr>
          <a:xfrm>
            <a:off x="6682291" y="2047898"/>
            <a:ext cx="5038344" cy="369332"/>
          </a:xfrm>
          <a:prstGeom prst="rect">
            <a:avLst/>
          </a:prstGeom>
          <a:noFill/>
        </p:spPr>
        <p:txBody>
          <a:bodyPr wrap="square" rtlCol="0">
            <a:spAutoFit/>
          </a:bodyPr>
          <a:lstStyle/>
          <a:p>
            <a:r>
              <a:rPr lang="it-IT" dirty="0">
                <a:solidFill>
                  <a:srgbClr val="7030A0"/>
                </a:solidFill>
              </a:rPr>
              <a:t>Ruolo della comunità e identità dell’istituto</a:t>
            </a:r>
          </a:p>
        </p:txBody>
      </p:sp>
      <p:sp>
        <p:nvSpPr>
          <p:cNvPr id="6" name="CasellaDiTesto 5">
            <a:extLst>
              <a:ext uri="{FF2B5EF4-FFF2-40B4-BE49-F238E27FC236}">
                <a16:creationId xmlns:a16="http://schemas.microsoft.com/office/drawing/2014/main" id="{07B1F210-9E2D-4494-BE1A-7FC0AE68ED6B}"/>
              </a:ext>
            </a:extLst>
          </p:cNvPr>
          <p:cNvSpPr txBox="1"/>
          <p:nvPr/>
        </p:nvSpPr>
        <p:spPr>
          <a:xfrm>
            <a:off x="6682291" y="2985607"/>
            <a:ext cx="5038344" cy="369332"/>
          </a:xfrm>
          <a:prstGeom prst="rect">
            <a:avLst/>
          </a:prstGeom>
          <a:noFill/>
        </p:spPr>
        <p:txBody>
          <a:bodyPr wrap="square" rtlCol="0">
            <a:spAutoFit/>
          </a:bodyPr>
          <a:lstStyle/>
          <a:p>
            <a:r>
              <a:rPr lang="it-IT" dirty="0">
                <a:solidFill>
                  <a:srgbClr val="7030A0"/>
                </a:solidFill>
              </a:rPr>
              <a:t>Innovazione e ricerca</a:t>
            </a:r>
          </a:p>
        </p:txBody>
      </p:sp>
    </p:spTree>
    <p:extLst>
      <p:ext uri="{BB962C8B-B14F-4D97-AF65-F5344CB8AC3E}">
        <p14:creationId xmlns:p14="http://schemas.microsoft.com/office/powerpoint/2010/main" val="377458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6E7B55-8136-45D6-BB31-2B50E32723E3}"/>
              </a:ext>
            </a:extLst>
          </p:cNvPr>
          <p:cNvSpPr>
            <a:spLocks noGrp="1"/>
          </p:cNvSpPr>
          <p:nvPr>
            <p:ph type="title"/>
          </p:nvPr>
        </p:nvSpPr>
        <p:spPr/>
        <p:txBody>
          <a:bodyPr/>
          <a:lstStyle/>
          <a:p>
            <a:r>
              <a:rPr lang="it-IT" dirty="0"/>
              <a:t>Dal Curricolo alla progettazione del docente</a:t>
            </a:r>
          </a:p>
        </p:txBody>
      </p:sp>
      <p:sp>
        <p:nvSpPr>
          <p:cNvPr id="3" name="Segnaposto contenuto 2">
            <a:extLst>
              <a:ext uri="{FF2B5EF4-FFF2-40B4-BE49-F238E27FC236}">
                <a16:creationId xmlns:a16="http://schemas.microsoft.com/office/drawing/2014/main" id="{3B37A7CD-5C08-4324-8D19-A3F82DEC3BD3}"/>
              </a:ext>
            </a:extLst>
          </p:cNvPr>
          <p:cNvSpPr>
            <a:spLocks noGrp="1"/>
          </p:cNvSpPr>
          <p:nvPr>
            <p:ph idx="1"/>
          </p:nvPr>
        </p:nvSpPr>
        <p:spPr>
          <a:xfrm>
            <a:off x="216000" y="1044000"/>
            <a:ext cx="4723504" cy="5135954"/>
          </a:xfrm>
        </p:spPr>
        <p:txBody>
          <a:bodyPr/>
          <a:lstStyle/>
          <a:p>
            <a:r>
              <a:rPr lang="it-IT" dirty="0"/>
              <a:t>A  partire  dal  curricolo  di  istituto,  i  </a:t>
            </a:r>
            <a:r>
              <a:rPr lang="it-IT" b="1" dirty="0">
                <a:solidFill>
                  <a:srgbClr val="FF0000"/>
                </a:solidFill>
              </a:rPr>
              <a:t>docenti</a:t>
            </a:r>
            <a:r>
              <a:rPr lang="it-IT" dirty="0"/>
              <a:t>  </a:t>
            </a:r>
            <a:r>
              <a:rPr lang="it-IT" b="1" dirty="0">
                <a:highlight>
                  <a:srgbClr val="FFFF00"/>
                </a:highlight>
              </a:rPr>
              <a:t>individuano</a:t>
            </a:r>
            <a:r>
              <a:rPr lang="it-IT" dirty="0"/>
              <a:t>  le  esperienze  di  apprendimento più  efficaci,  le  scelte  didattiche  più  significative,  le  strategie  più  idonee,  </a:t>
            </a:r>
            <a:r>
              <a:rPr lang="it-IT" b="1" dirty="0">
                <a:highlight>
                  <a:srgbClr val="FFFF00"/>
                </a:highlight>
              </a:rPr>
              <a:t>con  attenzione </a:t>
            </a:r>
            <a:r>
              <a:rPr lang="it-IT" dirty="0"/>
              <a:t>all’integrazione  fra  le  discipline  e  alla  loro  possibile  aggregazione  in  aree,  così  come  indicato  dal  Regolamento  dell’autonomia  scolastica,  che  affida  questo  compito  alle  istituzioni scolastiche.</a:t>
            </a:r>
          </a:p>
        </p:txBody>
      </p:sp>
      <p:sp>
        <p:nvSpPr>
          <p:cNvPr id="4" name="CasellaDiTesto 3">
            <a:extLst>
              <a:ext uri="{FF2B5EF4-FFF2-40B4-BE49-F238E27FC236}">
                <a16:creationId xmlns:a16="http://schemas.microsoft.com/office/drawing/2014/main" id="{8858DD6D-C67A-4BA9-8D11-35519929F426}"/>
              </a:ext>
            </a:extLst>
          </p:cNvPr>
          <p:cNvSpPr txBox="1"/>
          <p:nvPr/>
        </p:nvSpPr>
        <p:spPr>
          <a:xfrm>
            <a:off x="6682291" y="1346858"/>
            <a:ext cx="5038344" cy="369332"/>
          </a:xfrm>
          <a:prstGeom prst="rect">
            <a:avLst/>
          </a:prstGeom>
          <a:noFill/>
        </p:spPr>
        <p:txBody>
          <a:bodyPr wrap="square" rtlCol="0">
            <a:spAutoFit/>
          </a:bodyPr>
          <a:lstStyle/>
          <a:p>
            <a:r>
              <a:rPr lang="it-IT" dirty="0">
                <a:solidFill>
                  <a:srgbClr val="7030A0"/>
                </a:solidFill>
              </a:rPr>
              <a:t>I docenti scelgono a partire</a:t>
            </a:r>
          </a:p>
        </p:txBody>
      </p:sp>
      <p:sp>
        <p:nvSpPr>
          <p:cNvPr id="5" name="CasellaDiTesto 4">
            <a:extLst>
              <a:ext uri="{FF2B5EF4-FFF2-40B4-BE49-F238E27FC236}">
                <a16:creationId xmlns:a16="http://schemas.microsoft.com/office/drawing/2014/main" id="{DC33F17D-6173-4018-9DE7-18016CC78388}"/>
              </a:ext>
            </a:extLst>
          </p:cNvPr>
          <p:cNvSpPr txBox="1"/>
          <p:nvPr/>
        </p:nvSpPr>
        <p:spPr>
          <a:xfrm>
            <a:off x="6662569" y="3392604"/>
            <a:ext cx="5038344" cy="923330"/>
          </a:xfrm>
          <a:prstGeom prst="rect">
            <a:avLst/>
          </a:prstGeom>
          <a:noFill/>
        </p:spPr>
        <p:txBody>
          <a:bodyPr wrap="square" rtlCol="0">
            <a:spAutoFit/>
          </a:bodyPr>
          <a:lstStyle/>
          <a:p>
            <a:r>
              <a:rPr lang="it-IT" dirty="0">
                <a:solidFill>
                  <a:srgbClr val="7030A0"/>
                </a:solidFill>
              </a:rPr>
              <a:t>All’integrazione tra le discipline e aggregazione in aree</a:t>
            </a:r>
          </a:p>
          <a:p>
            <a:r>
              <a:rPr lang="it-IT" dirty="0">
                <a:solidFill>
                  <a:srgbClr val="7030A0"/>
                </a:solidFill>
              </a:rPr>
              <a:t>(didattica per competenze)</a:t>
            </a:r>
          </a:p>
        </p:txBody>
      </p:sp>
    </p:spTree>
    <p:extLst>
      <p:ext uri="{BB962C8B-B14F-4D97-AF65-F5344CB8AC3E}">
        <p14:creationId xmlns:p14="http://schemas.microsoft.com/office/powerpoint/2010/main" val="2882353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D6A8B5-B0CC-4511-AEBF-01B7EFC965E6}"/>
              </a:ext>
            </a:extLst>
          </p:cNvPr>
          <p:cNvSpPr>
            <a:spLocks noGrp="1"/>
          </p:cNvSpPr>
          <p:nvPr>
            <p:ph type="title"/>
          </p:nvPr>
        </p:nvSpPr>
        <p:spPr/>
        <p:txBody>
          <a:bodyPr/>
          <a:lstStyle/>
          <a:p>
            <a:r>
              <a:rPr lang="it-IT" dirty="0"/>
              <a:t>Costruire il Curricolo</a:t>
            </a:r>
          </a:p>
        </p:txBody>
      </p:sp>
      <p:sp>
        <p:nvSpPr>
          <p:cNvPr id="3" name="Segnaposto contenuto 2">
            <a:extLst>
              <a:ext uri="{FF2B5EF4-FFF2-40B4-BE49-F238E27FC236}">
                <a16:creationId xmlns:a16="http://schemas.microsoft.com/office/drawing/2014/main" id="{BBD59EC2-7788-457B-949C-E7CDD8775CE0}"/>
              </a:ext>
            </a:extLst>
          </p:cNvPr>
          <p:cNvSpPr>
            <a:spLocks noGrp="1"/>
          </p:cNvSpPr>
          <p:nvPr>
            <p:ph idx="1"/>
          </p:nvPr>
        </p:nvSpPr>
        <p:spPr/>
        <p:txBody>
          <a:bodyPr/>
          <a:lstStyle/>
          <a:p>
            <a:r>
              <a:rPr lang="it-IT" dirty="0"/>
              <a:t>Lavoro in progress che ha caratterizzato tutte le scuole</a:t>
            </a:r>
          </a:p>
          <a:p>
            <a:r>
              <a:rPr lang="it-IT" dirty="0"/>
              <a:t>Idea nuova che viene acquisita e formalizzata per step attraverso l’esperienza</a:t>
            </a:r>
          </a:p>
          <a:p>
            <a:r>
              <a:rPr lang="it-IT" dirty="0"/>
              <a:t>Ringraziare chi ci si è sporcato le mani, vedendolo come un lavoro su cui nessuno ancora ha la risposta definitiva.</a:t>
            </a:r>
          </a:p>
          <a:p>
            <a:endParaRPr lang="it-IT" dirty="0"/>
          </a:p>
          <a:p>
            <a:r>
              <a:rPr lang="it-IT" dirty="0"/>
              <a:t>Il nostro lavoro qui è:</a:t>
            </a:r>
          </a:p>
          <a:p>
            <a:pPr lvl="1"/>
            <a:r>
              <a:rPr lang="it-IT" dirty="0"/>
              <a:t>Raccogliere quello che è stato fatto,</a:t>
            </a:r>
          </a:p>
          <a:p>
            <a:pPr lvl="1"/>
            <a:r>
              <a:rPr lang="it-IT" dirty="0"/>
              <a:t>Partire dall’esperienza,</a:t>
            </a:r>
          </a:p>
          <a:p>
            <a:pPr lvl="1"/>
            <a:r>
              <a:rPr lang="it-IT" dirty="0"/>
              <a:t>Verificare ciò che funziona e ciò che va modificato.</a:t>
            </a:r>
          </a:p>
          <a:p>
            <a:r>
              <a:rPr lang="it-IT" dirty="0"/>
              <a:t>Con un’ottica di miglioramento e non di azzeramento.</a:t>
            </a:r>
          </a:p>
          <a:p>
            <a:endParaRPr lang="it-IT" dirty="0"/>
          </a:p>
          <a:p>
            <a:r>
              <a:rPr lang="it-IT" dirty="0"/>
              <a:t>Questionario</a:t>
            </a:r>
          </a:p>
          <a:p>
            <a:endParaRPr lang="it-IT" dirty="0"/>
          </a:p>
        </p:txBody>
      </p:sp>
    </p:spTree>
    <p:extLst>
      <p:ext uri="{BB962C8B-B14F-4D97-AF65-F5344CB8AC3E}">
        <p14:creationId xmlns:p14="http://schemas.microsoft.com/office/powerpoint/2010/main" val="18053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1000"/>
                                        <p:tgtEl>
                                          <p:spTgt spid="3">
                                            <p:txEl>
                                              <p:pRg st="8" end="8"/>
                                            </p:txEl>
                                          </p:spTgt>
                                        </p:tgtEl>
                                      </p:cBhvr>
                                    </p:animEffect>
                                    <p:anim calcmode="lin" valueType="num">
                                      <p:cBhvr>
                                        <p:cTn id="5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anim calcmode="lin" valueType="num">
                                      <p:cBhvr>
                                        <p:cTn id="5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5FAF62-3F04-4A9B-A203-559C251B765C}"/>
              </a:ext>
            </a:extLst>
          </p:cNvPr>
          <p:cNvSpPr>
            <a:spLocks noGrp="1"/>
          </p:cNvSpPr>
          <p:nvPr>
            <p:ph type="title"/>
          </p:nvPr>
        </p:nvSpPr>
        <p:spPr>
          <a:xfrm>
            <a:off x="838200" y="365125"/>
            <a:ext cx="10515600" cy="450801"/>
          </a:xfrm>
        </p:spPr>
        <p:txBody>
          <a:bodyPr anchor="ctr">
            <a:normAutofit/>
          </a:bodyPr>
          <a:lstStyle/>
          <a:p>
            <a:r>
              <a:rPr lang="it-IT" sz="2500"/>
              <a:t>Analisi dati: cosa è emerso</a:t>
            </a:r>
          </a:p>
        </p:txBody>
      </p:sp>
      <p:pic>
        <p:nvPicPr>
          <p:cNvPr id="1026" name="Picture 2" descr="Grafico delle risposte di Moduli. Titolo della domanda: Hai contribuito alla stesura del Curricolo di Istituto (CdI)?. Numero di risposte: 120 risposte.">
            <a:extLst>
              <a:ext uri="{FF2B5EF4-FFF2-40B4-BE49-F238E27FC236}">
                <a16:creationId xmlns:a16="http://schemas.microsoft.com/office/drawing/2014/main" id="{0EEDC342-C7A4-42E6-B920-C89CBC28787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8200" y="1400711"/>
            <a:ext cx="10515600" cy="4416550"/>
          </a:xfrm>
          <a:prstGeom prst="rect">
            <a:avLst/>
          </a:prstGeom>
          <a:solidFill>
            <a:srgbClr val="FFFFFF"/>
          </a:solidFill>
        </p:spPr>
      </p:pic>
    </p:spTree>
    <p:extLst>
      <p:ext uri="{BB962C8B-B14F-4D97-AF65-F5344CB8AC3E}">
        <p14:creationId xmlns:p14="http://schemas.microsoft.com/office/powerpoint/2010/main" val="3610794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rafico delle risposte di Moduli. Titolo della domanda: Che conoscenza hai del CdI?. Numero di risposte: 122 risposte.">
            <a:extLst>
              <a:ext uri="{FF2B5EF4-FFF2-40B4-BE49-F238E27FC236}">
                <a16:creationId xmlns:a16="http://schemas.microsoft.com/office/drawing/2014/main" id="{ED8DB534-2E08-49B0-B833-39583F39621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8200" y="1400711"/>
            <a:ext cx="10515600" cy="4416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8744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rafico delle risposte di Moduli. Titolo della domanda: Come utilizzi il CdI?. Numero di risposte: 124 risposte.">
            <a:extLst>
              <a:ext uri="{FF2B5EF4-FFF2-40B4-BE49-F238E27FC236}">
                <a16:creationId xmlns:a16="http://schemas.microsoft.com/office/drawing/2014/main" id="{A6FD1CF5-0FD9-4FA5-B872-6457F9EE6F8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8200" y="1400711"/>
            <a:ext cx="10515600" cy="4416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1860605"/>
      </p:ext>
    </p:extLst>
  </p:cSld>
  <p:clrMapOvr>
    <a:masterClrMapping/>
  </p:clrMapOvr>
</p:sld>
</file>

<file path=ppt/theme/theme1.xml><?xml version="1.0" encoding="utf-8"?>
<a:theme xmlns:a="http://schemas.openxmlformats.org/drawingml/2006/main" name="SLIDE LEZION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zione standard1" id="{8B962BBB-E594-4F9D-9C02-5C623EABA29F}" vid="{092CB2B7-6756-4BA5-9A8E-BD8857C16BFB}"/>
    </a:ext>
  </a:extLst>
</a:theme>
</file>

<file path=docProps/app.xml><?xml version="1.0" encoding="utf-8"?>
<Properties xmlns="http://schemas.openxmlformats.org/officeDocument/2006/extended-properties" xmlns:vt="http://schemas.openxmlformats.org/officeDocument/2006/docPropsVTypes">
  <Template>modello con linee 24</Template>
  <TotalTime>1</TotalTime>
  <Words>1040</Words>
  <Application>Microsoft Office PowerPoint</Application>
  <PresentationFormat>Widescreen</PresentationFormat>
  <Paragraphs>101</Paragraphs>
  <Slides>20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Arial</vt:lpstr>
      <vt:lpstr>Calibri</vt:lpstr>
      <vt:lpstr>Calibri Light</vt:lpstr>
      <vt:lpstr>SLIDE LEZIONE</vt:lpstr>
      <vt:lpstr>Il Curricolo di Istituto (CdI)</vt:lpstr>
      <vt:lpstr>Il percorso</vt:lpstr>
      <vt:lpstr>Dalle indicazioni al Curricolo (dalle Indicazioni)</vt:lpstr>
      <vt:lpstr>Il Curricolo di Istituto</vt:lpstr>
      <vt:lpstr>Dal Curricolo alla progettazione del docente</vt:lpstr>
      <vt:lpstr>Costruire il Curricolo</vt:lpstr>
      <vt:lpstr>Analisi dati: cosa è emerso</vt:lpstr>
      <vt:lpstr>Presentazione standard di PowerPoint</vt:lpstr>
      <vt:lpstr>Presentazione standard di PowerPoint</vt:lpstr>
      <vt:lpstr>Presentazione standard di PowerPoint</vt:lpstr>
      <vt:lpstr>Presentazione standard di PowerPoint</vt:lpstr>
      <vt:lpstr>Presentazione standard di PowerPoint</vt:lpstr>
      <vt:lpstr>Prima questione: cosa dovrebbe contenere </vt:lpstr>
      <vt:lpstr>(segue)</vt:lpstr>
      <vt:lpstr>Ma allora:</vt:lpstr>
      <vt:lpstr>Il Curricolo di Istituto</vt:lpstr>
      <vt:lpstr>Come lavorare</vt:lpstr>
      <vt:lpstr>Passi da effettuare</vt:lpstr>
      <vt:lpstr>Presentazione standard di PowerPoint</vt:lpstr>
      <vt:lpstr>Passaggio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Curricolo di Istituto (CdI)</dc:title>
  <dc:creator>piergiuseppe.rossi@unimc.it</dc:creator>
  <cp:lastModifiedBy>Paola Gelosi</cp:lastModifiedBy>
  <cp:revision>4</cp:revision>
  <dcterms:created xsi:type="dcterms:W3CDTF">2021-10-22T11:15:09Z</dcterms:created>
  <dcterms:modified xsi:type="dcterms:W3CDTF">2022-12-28T13:51:33Z</dcterms:modified>
</cp:coreProperties>
</file>